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80" r:id="rId6"/>
    <p:sldId id="281" r:id="rId7"/>
    <p:sldId id="260" r:id="rId8"/>
    <p:sldId id="268" r:id="rId9"/>
    <p:sldId id="265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4BrExJDV40fhoqxWGCxLDXE7/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A7F1433-55E5-4EC2-AC2D-442A15A5A951}">
  <a:tblStyle styleId="{8A7F1433-55E5-4EC2-AC2D-442A15A5A95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81834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704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5512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9194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6" name="Google Shape;136;p4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0374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6" name="Google Shape;136;p4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1867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6" name="Google Shape;136;p4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445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0" name="Google Shape;150;p5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5774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50" name="Google Shape;150;p5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2820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490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05814" y="280862"/>
            <a:ext cx="10590333" cy="29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Verdana"/>
              <a:buNone/>
              <a:defRPr sz="2116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2921" y="2232527"/>
            <a:ext cx="4584947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2"/>
          </p:nvPr>
        </p:nvSpPr>
        <p:spPr>
          <a:xfrm>
            <a:off x="6398870" y="1695343"/>
            <a:ext cx="4954494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148667" y="6377940"/>
            <a:ext cx="390462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610098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587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 l="750" r="660"/>
          <a:stretch/>
        </p:blipFill>
        <p:spPr>
          <a:xfrm>
            <a:off x="0" y="236203"/>
            <a:ext cx="12192000" cy="662179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/>
          <p:nvPr/>
        </p:nvSpPr>
        <p:spPr>
          <a:xfrm>
            <a:off x="34142" y="160564"/>
            <a:ext cx="12254590" cy="6735536"/>
          </a:xfrm>
          <a:prstGeom prst="rect">
            <a:avLst/>
          </a:prstGeom>
          <a:solidFill>
            <a:schemeClr val="lt1">
              <a:alpha val="8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1215183" y="355521"/>
            <a:ext cx="10840349" cy="417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КАЗАХСКИЙ НАЦИОНАЛЬНЫЙ МЕДИЦИНСКИЙ УНИВЕРСИТЕТ ИМЕНИ С.Д. АСФЕНДИЯРОВА</a:t>
            </a:r>
            <a:endParaRPr sz="1600" b="0" i="0" u="none" strike="noStrike" cap="none">
              <a:solidFill>
                <a:srgbClr val="8B4D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8" name="Google Shape;98;p1"/>
          <p:cNvCxnSpPr/>
          <p:nvPr/>
        </p:nvCxnSpPr>
        <p:spPr>
          <a:xfrm>
            <a:off x="3302184" y="4640618"/>
            <a:ext cx="6409113" cy="0"/>
          </a:xfrm>
          <a:prstGeom prst="straightConnector1">
            <a:avLst/>
          </a:prstGeom>
          <a:noFill/>
          <a:ln w="9525" cap="flat" cmpd="sng">
            <a:solidFill>
              <a:srgbClr val="8B4D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1"/>
          <p:cNvSpPr/>
          <p:nvPr/>
        </p:nvSpPr>
        <p:spPr>
          <a:xfrm>
            <a:off x="114300" y="6490607"/>
            <a:ext cx="119412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Алматы - </a:t>
            </a:r>
            <a:r>
              <a:rPr lang="ru-RU" sz="1200" b="0" i="0" u="none" strike="noStrike" cap="none" dirty="0" smtClean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endParaRPr sz="1200" b="0" i="0" u="none" strike="noStrike" cap="none" dirty="0">
              <a:solidFill>
                <a:srgbClr val="8B4D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143" y="216655"/>
            <a:ext cx="688573" cy="82510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>
            <a:off x="1215183" y="3249386"/>
            <a:ext cx="1032911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</a:rPr>
              <a:t>ИНСТРУКЦИЯ</a:t>
            </a:r>
            <a:endParaRPr lang="x-none" sz="2400" b="1" dirty="0">
              <a:solidFill>
                <a:srgbClr val="8B4D8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70000"/>
              </a:lnSpc>
            </a:pPr>
            <a:r>
              <a:rPr lang="ru-RU" sz="2400" b="1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</a:rPr>
              <a:t>Проктор</a:t>
            </a:r>
            <a:r>
              <a:rPr lang="kk-KZ" sz="2400" b="1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</a:rPr>
              <a:t>а и условия экзаменации </a:t>
            </a:r>
            <a:endParaRPr lang="x-none" sz="2400" b="1" dirty="0">
              <a:solidFill>
                <a:srgbClr val="8B4D8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70000"/>
              </a:lnSpc>
            </a:pPr>
            <a:r>
              <a:rPr lang="kk-KZ" sz="2400" b="1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</a:rPr>
              <a:t>в период промежуточной аттестации </a:t>
            </a:r>
            <a:endParaRPr lang="x-none" sz="2400" b="1" dirty="0">
              <a:solidFill>
                <a:srgbClr val="8B4D80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b="1" i="0" u="none" strike="noStrike" cap="none" dirty="0" smtClean="0">
              <a:solidFill>
                <a:srgbClr val="8B4D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 smtClean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2024-2025 </a:t>
            </a:r>
            <a:r>
              <a:rPr lang="ru-RU" sz="2400" b="1" i="0" u="none" strike="noStrike" cap="none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учебный год</a:t>
            </a: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5061968" y="1654331"/>
            <a:ext cx="2173850" cy="146543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0318" y="1878011"/>
            <a:ext cx="1451965" cy="101806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/>
          <p:nvPr/>
        </p:nvSpPr>
        <p:spPr>
          <a:xfrm>
            <a:off x="6916189" y="5788478"/>
            <a:ext cx="482405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8B4D80"/>
                </a:solidFill>
                <a:latin typeface="Times New Roman"/>
                <a:ea typeface="Calibri"/>
                <a:cs typeface="Times New Roman"/>
                <a:sym typeface="Times New Roman"/>
              </a:rPr>
              <a:t>Руководитель ОР Набиева Г.С.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2"/>
          <p:cNvCxnSpPr/>
          <p:nvPr/>
        </p:nvCxnSpPr>
        <p:spPr>
          <a:xfrm rot="10800000" flipH="1">
            <a:off x="0" y="808874"/>
            <a:ext cx="12192000" cy="89200"/>
          </a:xfrm>
          <a:prstGeom prst="straightConnector1">
            <a:avLst/>
          </a:prstGeom>
          <a:noFill/>
          <a:ln w="9525" cap="flat" cmpd="sng">
            <a:solidFill>
              <a:srgbClr val="8B4D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111;p2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75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754039" y="1505515"/>
            <a:ext cx="11105661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Академическая 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политика НАО «Казахский Национальный медицинский университет им</a:t>
            </a:r>
            <a:r>
              <a:rPr lang="ru-RU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ru-RU" sz="1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С.Д.Асфендиярова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» на </a:t>
            </a:r>
            <a:r>
              <a:rPr lang="ru-RU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2024-2025 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учебный год (№24 от 03.11.2023 г.)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«Положение о проведении текущего контроля успеваемости, промежуточной и итоговой аттестации обучающихся НАО «Казахский национальный медицинский университет имени      С.Д. Асфендиярова» (Протоколом №12 Решения Правления, от 25.08.2022 г.)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СОП Организация и проведение экзамена в форме тестирования, в том числе в дистанционном режиме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(Протоколом №200 от 26.04.2021 г.)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lvl="0" indent="-457200" algn="just"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СОП Организация и проведение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письменного экзамена,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 том числе в дистанционном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режиме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(Протоколом №200 от 26.04.2021 г</a:t>
            </a:r>
            <a:r>
              <a:rPr lang="ru-RU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.)</a:t>
            </a:r>
          </a:p>
          <a:p>
            <a:pPr marL="457200" lvl="0" indent="-457200" algn="just"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Кодекс Академической честности обучающихся НАО «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КазНМУ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имени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С.Д.Асфендиярова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» </a:t>
            </a:r>
            <a:r>
              <a:rPr lang="ru-RU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(утв. приказом 418 от 01.09.2022г.)</a:t>
            </a:r>
          </a:p>
          <a:p>
            <a:pPr marL="457200" indent="-457200" algn="just"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Кодекс </a:t>
            </a:r>
            <a:r>
              <a:rPr lang="ru-RU" sz="1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чесности</a:t>
            </a:r>
            <a:r>
              <a:rPr lang="ru-RU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ППС и 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работников НАО «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КазНМУ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имени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С.Д.Асфендиярова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» (утв. приказом </a:t>
            </a:r>
            <a:r>
              <a:rPr lang="ru-RU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615 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 </a:t>
            </a:r>
            <a:r>
              <a:rPr lang="ru-RU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24.01.2022г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.)</a:t>
            </a:r>
          </a:p>
          <a:p>
            <a:pPr marL="457200" lvl="0" indent="-457200" algn="just">
              <a:buClr>
                <a:schemeClr val="dk1"/>
              </a:buClr>
              <a:buSzPts val="1400"/>
              <a:buFont typeface="Times New Roman"/>
              <a:buAutoNum type="arabicPeriod"/>
            </a:pP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endParaRPr lang="ru-RU" sz="1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endParaRPr sz="18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13" name="Google Shape;113;p2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2</a:t>
            </a:fld>
            <a:endParaRPr sz="1587"/>
          </a:p>
        </p:txBody>
      </p:sp>
      <p:sp>
        <p:nvSpPr>
          <p:cNvPr id="114" name="Google Shape;114;p2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КазНМУ им. С.Д.АСФЕНДИЯРОВА</a:t>
            </a:r>
            <a:endParaRPr sz="1050">
              <a:solidFill>
                <a:srgbClr val="8B4D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144" y="216655"/>
            <a:ext cx="501100" cy="6004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2"/>
          <p:cNvCxnSpPr/>
          <p:nvPr/>
        </p:nvCxnSpPr>
        <p:spPr>
          <a:xfrm>
            <a:off x="11356186" y="6377940"/>
            <a:ext cx="0" cy="184666"/>
          </a:xfrm>
          <a:prstGeom prst="straightConnector1">
            <a:avLst/>
          </a:prstGeom>
          <a:noFill/>
          <a:ln w="19050" cap="flat" cmpd="sng">
            <a:solidFill>
              <a:srgbClr val="8B4D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2"/>
          <p:cNvSpPr/>
          <p:nvPr/>
        </p:nvSpPr>
        <p:spPr>
          <a:xfrm>
            <a:off x="3949718" y="280847"/>
            <a:ext cx="50733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Нормативные документы 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3"/>
          <p:cNvCxnSpPr/>
          <p:nvPr/>
        </p:nvCxnSpPr>
        <p:spPr>
          <a:xfrm rot="10800000" flipH="1">
            <a:off x="0" y="808874"/>
            <a:ext cx="12192000" cy="89200"/>
          </a:xfrm>
          <a:prstGeom prst="straightConnector1">
            <a:avLst/>
          </a:prstGeom>
          <a:noFill/>
          <a:ln w="9525" cap="flat" cmpd="sng">
            <a:solidFill>
              <a:srgbClr val="8B4D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5" name="Google Shape;125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75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3</a:t>
            </a:fld>
            <a:endParaRPr sz="1587"/>
          </a:p>
        </p:txBody>
      </p:sp>
      <p:sp>
        <p:nvSpPr>
          <p:cNvPr id="127" name="Google Shape;127;p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КазНМУ им. С.Д.АСФЕНДИЯРОВА</a:t>
            </a:r>
            <a:endParaRPr sz="1050">
              <a:solidFill>
                <a:srgbClr val="8B4D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" name="Google Shape;12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144" y="216655"/>
            <a:ext cx="501100" cy="6004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3"/>
          <p:cNvCxnSpPr/>
          <p:nvPr/>
        </p:nvCxnSpPr>
        <p:spPr>
          <a:xfrm>
            <a:off x="11356186" y="6377940"/>
            <a:ext cx="0" cy="184666"/>
          </a:xfrm>
          <a:prstGeom prst="straightConnector1">
            <a:avLst/>
          </a:prstGeom>
          <a:noFill/>
          <a:ln w="19050" cap="flat" cmpd="sng">
            <a:solidFill>
              <a:srgbClr val="8B4D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Прямоугольник 1"/>
          <p:cNvSpPr/>
          <p:nvPr/>
        </p:nvSpPr>
        <p:spPr>
          <a:xfrm>
            <a:off x="390144" y="1932563"/>
            <a:ext cx="1134881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Настоящая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инструкция разработана с целью регламентирования действий проктора, привлеченного к проведению экзамена в письменно-электронной форме, в форме компьютерного тестирования в период промежуточной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аттестации.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Система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прокторинга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используется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контроля прохождения </a:t>
            </a:r>
            <a:r>
              <a:rPr lang="kk-KZ" sz="20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писсменой сдачи </a:t>
            </a:r>
            <a:r>
              <a:rPr lang="kk-KZ" sz="20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Система осуществляет наблюдение в реальном времени для выявления и фиксации возможных нарушений процедуры проведения экзамена.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Проктор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это специально обученный сотрудник кафедры, который осуществляет  мониторинг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экзамена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 чтобы получить уверенность, что экзамен был сдан честно, надлежащим образом, в соответствии с Кодексом академической честности, без привлечения посторонней помощи. </a:t>
            </a:r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прокторов и график 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работы утвержден приказом проректора №834 от 06.12.2024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x-none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4"/>
          <p:cNvCxnSpPr/>
          <p:nvPr/>
        </p:nvCxnSpPr>
        <p:spPr>
          <a:xfrm rot="10800000" flipH="1">
            <a:off x="0" y="808874"/>
            <a:ext cx="12192000" cy="89200"/>
          </a:xfrm>
          <a:prstGeom prst="straightConnector1">
            <a:avLst/>
          </a:prstGeom>
          <a:noFill/>
          <a:ln w="9525" cap="flat" cmpd="sng">
            <a:solidFill>
              <a:srgbClr val="8B4D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4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75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4</a:t>
            </a:fld>
            <a:endParaRPr sz="1587"/>
          </a:p>
        </p:txBody>
      </p:sp>
      <p:sp>
        <p:nvSpPr>
          <p:cNvPr id="141" name="Google Shape;141;p4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КазНМУ им. С.Д.АСФЕНДИЯРОВА</a:t>
            </a:r>
            <a:endParaRPr sz="1050">
              <a:solidFill>
                <a:srgbClr val="8B4D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144" y="216655"/>
            <a:ext cx="501100" cy="6004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4"/>
          <p:cNvCxnSpPr/>
          <p:nvPr/>
        </p:nvCxnSpPr>
        <p:spPr>
          <a:xfrm>
            <a:off x="11356186" y="6377940"/>
            <a:ext cx="0" cy="184666"/>
          </a:xfrm>
          <a:prstGeom prst="straightConnector1">
            <a:avLst/>
          </a:prstGeom>
          <a:noFill/>
          <a:ln w="19050" cap="flat" cmpd="sng">
            <a:solidFill>
              <a:srgbClr val="8B4D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4"/>
          <p:cNvSpPr/>
          <p:nvPr/>
        </p:nvSpPr>
        <p:spPr>
          <a:xfrm>
            <a:off x="1077686" y="101974"/>
            <a:ext cx="10148207" cy="3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</a:rPr>
              <a:t>Обязанности </a:t>
            </a:r>
            <a:r>
              <a:rPr lang="ru-RU" sz="2400" b="1" dirty="0" smtClean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</a:rPr>
              <a:t>проктора</a:t>
            </a:r>
            <a:endParaRPr sz="2800" b="1" dirty="0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2011" y="1110953"/>
            <a:ext cx="11665010" cy="409342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C00000"/>
                </a:solidFill>
              </a:rPr>
              <a:t>Проктор должен: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dirty="0" smtClean="0"/>
              <a:t>до </a:t>
            </a:r>
            <a:r>
              <a:rPr lang="ru-RU" sz="2600" dirty="0"/>
              <a:t>начала ПА ознакомиться с </a:t>
            </a:r>
            <a:r>
              <a:rPr lang="ru-RU" sz="2600" dirty="0" smtClean="0"/>
              <a:t>внутренними НПА;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dirty="0" smtClean="0"/>
              <a:t>инструкцией </a:t>
            </a:r>
            <a:r>
              <a:rPr lang="ru-RU" sz="2600" dirty="0"/>
              <a:t>и руководством пользователя системы </a:t>
            </a:r>
            <a:r>
              <a:rPr lang="ru-RU" sz="2600" dirty="0" err="1" smtClean="0"/>
              <a:t>Прокторинга</a:t>
            </a:r>
            <a:r>
              <a:rPr lang="ru-RU" sz="2600" dirty="0" smtClean="0"/>
              <a:t>; </a:t>
            </a:r>
            <a:endParaRPr lang="x-none" sz="2600" dirty="0"/>
          </a:p>
          <a:p>
            <a:pPr lvl="0" algn="just"/>
            <a:r>
              <a:rPr lang="ru-RU" sz="2600" b="1" dirty="0" smtClean="0"/>
              <a:t> </a:t>
            </a:r>
            <a:r>
              <a:rPr lang="ru-RU" sz="2600" b="1" dirty="0">
                <a:solidFill>
                  <a:srgbClr val="C00000"/>
                </a:solidFill>
              </a:rPr>
              <a:t>Основные задачи Проктора:</a:t>
            </a:r>
            <a:endParaRPr lang="x-none" sz="2600" dirty="0">
              <a:solidFill>
                <a:srgbClr val="C00000"/>
              </a:solidFill>
            </a:endParaRPr>
          </a:p>
          <a:p>
            <a:pPr marL="0" lvl="1" indent="450000" algn="just"/>
            <a:r>
              <a:rPr lang="ru-RU" sz="2600" b="1" dirty="0" smtClean="0"/>
              <a:t> </a:t>
            </a:r>
            <a:r>
              <a:rPr lang="ru-RU" sz="2600" dirty="0" smtClean="0"/>
              <a:t>Соблюдение </a:t>
            </a:r>
            <a:r>
              <a:rPr lang="ru-RU" sz="2600" dirty="0"/>
              <a:t>надлежащего проведения регламента </a:t>
            </a:r>
            <a:r>
              <a:rPr lang="ru-RU" sz="2600" dirty="0" smtClean="0"/>
              <a:t>экзамена.</a:t>
            </a:r>
            <a:endParaRPr lang="x-none" sz="2600" dirty="0"/>
          </a:p>
          <a:p>
            <a:pPr marL="0" lvl="1" indent="450000" algn="just"/>
            <a:r>
              <a:rPr lang="ru-RU" sz="2600" b="1" dirty="0" smtClean="0"/>
              <a:t> </a:t>
            </a:r>
            <a:r>
              <a:rPr lang="ru-RU" sz="2600" dirty="0"/>
              <a:t>По утвержденному графику работы проктор обязан </a:t>
            </a:r>
            <a:r>
              <a:rPr lang="ru-RU" sz="2600" dirty="0" smtClean="0"/>
              <a:t>во </a:t>
            </a:r>
            <a:r>
              <a:rPr lang="ru-RU" sz="2600" dirty="0"/>
              <a:t>время экзамена </a:t>
            </a:r>
            <a:r>
              <a:rPr lang="ru-RU" sz="2600" dirty="0" smtClean="0"/>
              <a:t>осуществить мониторинг письменно-электронного экзамена </a:t>
            </a:r>
            <a:r>
              <a:rPr lang="ru-RU" sz="2600" dirty="0"/>
              <a:t>и экзамена в формате компьютерного </a:t>
            </a:r>
            <a:r>
              <a:rPr lang="ru-RU" sz="2600" dirty="0" smtClean="0"/>
              <a:t>тестирования;</a:t>
            </a:r>
            <a:endParaRPr lang="x-none" sz="2600" dirty="0"/>
          </a:p>
          <a:p>
            <a:pPr marL="0" lvl="1" indent="450000" algn="just"/>
            <a:r>
              <a:rPr lang="ru-RU" sz="2600" b="1" dirty="0" smtClean="0"/>
              <a:t> </a:t>
            </a:r>
            <a:r>
              <a:rPr lang="ru-RU" sz="2600" dirty="0"/>
              <a:t>Подтвердить соблюдение/несоблюдение  Кодекса академической честности обучающихся и условий (п.3 настоящей инструкции</a:t>
            </a:r>
            <a:r>
              <a:rPr lang="ru-RU" sz="2600" dirty="0" smtClean="0"/>
              <a:t>)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4"/>
          <p:cNvCxnSpPr/>
          <p:nvPr/>
        </p:nvCxnSpPr>
        <p:spPr>
          <a:xfrm rot="10800000" flipH="1">
            <a:off x="0" y="808874"/>
            <a:ext cx="12192000" cy="89200"/>
          </a:xfrm>
          <a:prstGeom prst="straightConnector1">
            <a:avLst/>
          </a:prstGeom>
          <a:noFill/>
          <a:ln w="9525" cap="flat" cmpd="sng">
            <a:solidFill>
              <a:srgbClr val="8B4D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4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75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5</a:t>
            </a:fld>
            <a:endParaRPr sz="1587"/>
          </a:p>
        </p:txBody>
      </p:sp>
      <p:sp>
        <p:nvSpPr>
          <p:cNvPr id="141" name="Google Shape;141;p4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КазНМУ им. С.Д.АСФЕНДИЯРОВА</a:t>
            </a:r>
            <a:endParaRPr sz="1050">
              <a:solidFill>
                <a:srgbClr val="8B4D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144" y="216655"/>
            <a:ext cx="501100" cy="6004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4"/>
          <p:cNvCxnSpPr/>
          <p:nvPr/>
        </p:nvCxnSpPr>
        <p:spPr>
          <a:xfrm>
            <a:off x="11356186" y="6377940"/>
            <a:ext cx="0" cy="184666"/>
          </a:xfrm>
          <a:prstGeom prst="straightConnector1">
            <a:avLst/>
          </a:prstGeom>
          <a:noFill/>
          <a:ln w="19050" cap="flat" cmpd="sng">
            <a:solidFill>
              <a:srgbClr val="8B4D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4"/>
          <p:cNvSpPr/>
          <p:nvPr/>
        </p:nvSpPr>
        <p:spPr>
          <a:xfrm>
            <a:off x="1077686" y="101974"/>
            <a:ext cx="10148207" cy="104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</a:rPr>
              <a:t>Обязанности проктора </a:t>
            </a:r>
            <a:r>
              <a:rPr lang="ru-RU" sz="2400" b="1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</a:rPr>
              <a:t>при проведении экзамена в Центре</a:t>
            </a:r>
          </a:p>
          <a:p>
            <a:pPr algn="ctr">
              <a:lnSpc>
                <a:spcPct val="70000"/>
              </a:lnSpc>
            </a:pPr>
            <a:r>
              <a:rPr lang="ru-RU" sz="2400" b="1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</a:rPr>
              <a:t>тестирования</a:t>
            </a:r>
            <a:endParaRPr lang="ru-RU" sz="2400" b="1" dirty="0">
              <a:solidFill>
                <a:srgbClr val="8B4D80"/>
              </a:solidFill>
              <a:latin typeface="Times New Roman"/>
              <a:ea typeface="Times New Roman"/>
              <a:cs typeface="Times New Roman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3495" y="898075"/>
            <a:ext cx="11665010" cy="609397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 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входе обучающихся проктор осуществляет проверку личности обучающихся по удостоверению личности или ID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card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 студенческим билетам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 экзамена проктор обеспечивают ознакомление обучающихся с Правилами поведения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экзамене;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 Проследить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чтобы мобильные телефоны, другие электронные записывающие и воспроизводящие устройства (любые гаджеты), ценные вещи (портмоне, кошелек) были помещены в специально отведенные ячейки сумки/портфели/рюкзаки оставлены на специально указанном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месте;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 Проследить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чтобы на столе были только чистый лист бумаги со штампом тестового центра, ручка или карандаш, непрограммируемый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калькулятор;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 Строго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следить за тем, чтобы во время экзамена обучающиеся не открывали другие электронные документы, не разговаривали, не вставали с места, не пересаживались без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разрешения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Обеспечить соблюдение Правил поведения на экзамене путем наблюдения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  <a:p>
            <a:r>
              <a:rPr lang="ru-RU" sz="1800" dirty="0" smtClean="0"/>
              <a:t>	 </a:t>
            </a:r>
          </a:p>
          <a:p>
            <a:r>
              <a:rPr lang="ru-RU" sz="1800" dirty="0" smtClean="0"/>
              <a:t> </a:t>
            </a:r>
            <a:endParaRPr lang="ru-RU" sz="1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88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4"/>
          <p:cNvCxnSpPr/>
          <p:nvPr/>
        </p:nvCxnSpPr>
        <p:spPr>
          <a:xfrm rot="10800000" flipH="1">
            <a:off x="0" y="808874"/>
            <a:ext cx="12192000" cy="89200"/>
          </a:xfrm>
          <a:prstGeom prst="straightConnector1">
            <a:avLst/>
          </a:prstGeom>
          <a:noFill/>
          <a:ln w="9525" cap="flat" cmpd="sng">
            <a:solidFill>
              <a:srgbClr val="8B4D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4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75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6</a:t>
            </a:fld>
            <a:endParaRPr sz="1587"/>
          </a:p>
        </p:txBody>
      </p:sp>
      <p:sp>
        <p:nvSpPr>
          <p:cNvPr id="141" name="Google Shape;141;p4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КазНМУ им. С.Д.АСФЕНДИЯРОВА</a:t>
            </a:r>
            <a:endParaRPr sz="1050">
              <a:solidFill>
                <a:srgbClr val="8B4D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144" y="216655"/>
            <a:ext cx="501100" cy="6004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4"/>
          <p:cNvCxnSpPr/>
          <p:nvPr/>
        </p:nvCxnSpPr>
        <p:spPr>
          <a:xfrm>
            <a:off x="11356186" y="6377940"/>
            <a:ext cx="0" cy="184666"/>
          </a:xfrm>
          <a:prstGeom prst="straightConnector1">
            <a:avLst/>
          </a:prstGeom>
          <a:noFill/>
          <a:ln w="19050" cap="flat" cmpd="sng">
            <a:solidFill>
              <a:srgbClr val="8B4D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4"/>
          <p:cNvSpPr/>
          <p:nvPr/>
        </p:nvSpPr>
        <p:spPr>
          <a:xfrm>
            <a:off x="1077686" y="101974"/>
            <a:ext cx="10148207" cy="104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</a:rPr>
              <a:t>Обязанности проктора </a:t>
            </a:r>
            <a:r>
              <a:rPr lang="ru-RU" sz="2400" b="1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</a:rPr>
              <a:t>при проведении экзамена в Центре</a:t>
            </a:r>
          </a:p>
          <a:p>
            <a:pPr algn="ctr">
              <a:lnSpc>
                <a:spcPct val="70000"/>
              </a:lnSpc>
            </a:pPr>
            <a:r>
              <a:rPr lang="ru-RU" sz="2400" b="1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</a:rPr>
              <a:t>тестирования</a:t>
            </a:r>
            <a:endParaRPr lang="ru-RU" sz="2400" b="1" dirty="0">
              <a:solidFill>
                <a:srgbClr val="8B4D80"/>
              </a:solidFill>
              <a:latin typeface="Times New Roman"/>
              <a:ea typeface="Times New Roman"/>
              <a:cs typeface="Times New Roman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3188" y="893233"/>
            <a:ext cx="5862411" cy="627864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kk-KZ" sz="1800" kern="1200" dirty="0" smtClean="0">
                <a:solidFill>
                  <a:prstClr val="black"/>
                </a:solidFill>
              </a:rPr>
              <a:t>	</a:t>
            </a:r>
            <a:r>
              <a:rPr lang="kk-KZ" sz="1800" b="1" kern="1200" dirty="0" smtClean="0">
                <a:solidFill>
                  <a:prstClr val="black"/>
                </a:solidFill>
              </a:rPr>
              <a:t>Проктор </a:t>
            </a:r>
            <a:r>
              <a:rPr lang="kk-KZ" sz="1800" b="1" kern="1200" dirty="0">
                <a:solidFill>
                  <a:prstClr val="black"/>
                </a:solidFill>
              </a:rPr>
              <a:t>составляет Акт</a:t>
            </a:r>
            <a:r>
              <a:rPr lang="kk-KZ" sz="1800" kern="1200" dirty="0">
                <a:solidFill>
                  <a:prstClr val="black"/>
                </a:solidFill>
              </a:rPr>
              <a:t> (Форма 1) при обнаружении нарушения правил поведения студента на экзамене (требования Кодекса академической честности) комиссионно в составе не менее </a:t>
            </a:r>
            <a:r>
              <a:rPr lang="kk-KZ" sz="1800" kern="1200" dirty="0" smtClean="0">
                <a:solidFill>
                  <a:prstClr val="black"/>
                </a:solidFill>
              </a:rPr>
              <a:t>3 </a:t>
            </a:r>
            <a:r>
              <a:rPr lang="kk-KZ" sz="1800" kern="1200" dirty="0">
                <a:solidFill>
                  <a:prstClr val="black"/>
                </a:solidFill>
              </a:rPr>
              <a:t>человек (проктор, сотрудник ТЦ и студента/сотрудника деканата, ознокомление обучающихся). </a:t>
            </a:r>
          </a:p>
          <a:p>
            <a:pPr lvl="1" indent="457200" algn="just">
              <a:buClrTx/>
              <a:defRPr/>
            </a:pPr>
            <a:r>
              <a:rPr lang="ru-RU" sz="1800" b="1" kern="1200" dirty="0">
                <a:solidFill>
                  <a:schemeClr val="tx1"/>
                </a:solidFill>
              </a:rPr>
              <a:t>Составленный АКТ прокторами сдается </a:t>
            </a:r>
            <a:r>
              <a:rPr lang="kk-KZ" sz="1800" kern="1200" dirty="0">
                <a:solidFill>
                  <a:schemeClr val="tx1"/>
                </a:solidFill>
              </a:rPr>
              <a:t>для дальнейшего рассмотрения в соответствующие Комиссии (согласно Кодексу академической честности обучающихся НАО «КазНМУ им.С.Д.Асфендиярова», приказ № 418 от 01.09.2022г.), копия АКТа храниться  в соответствующем деканате для сведения.</a:t>
            </a:r>
            <a:endParaRPr lang="ru-RU" sz="1800" kern="1200" dirty="0">
              <a:solidFill>
                <a:schemeClr val="tx1"/>
              </a:solidFill>
            </a:endParaRPr>
          </a:p>
          <a:p>
            <a:pPr lvl="1" indent="457200" algn="just">
              <a:buClrTx/>
              <a:defRPr/>
            </a:pPr>
            <a:r>
              <a:rPr lang="kk-KZ" sz="1800" b="1" kern="1200" dirty="0" smtClean="0">
                <a:solidFill>
                  <a:prstClr val="black"/>
                </a:solidFill>
              </a:rPr>
              <a:t> </a:t>
            </a:r>
            <a:r>
              <a:rPr lang="kk-KZ" sz="1800" kern="1200" dirty="0">
                <a:solidFill>
                  <a:prstClr val="black"/>
                </a:solidFill>
              </a:rPr>
              <a:t>В случае, если подтверждено наличие нарушения, деканат отправляет акт студенту в личный кабинет и на электронную почту. Студент обязан просмотреть, выразить свое согласие или несогласие. В случае несогласия декан действует в соответствии с Кодексом академической </a:t>
            </a:r>
            <a:r>
              <a:rPr lang="kk-KZ" sz="1800" kern="1200" dirty="0" smtClean="0">
                <a:solidFill>
                  <a:prstClr val="black"/>
                </a:solidFill>
              </a:rPr>
              <a:t>честности.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 </a:t>
            </a:r>
          </a:p>
          <a:p>
            <a:r>
              <a:rPr lang="ru-RU" sz="1800" dirty="0" smtClean="0"/>
              <a:t> </a:t>
            </a:r>
            <a:endParaRPr lang="ru-RU" sz="1800" b="1" dirty="0" smtClean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99" y="1028764"/>
            <a:ext cx="5397275" cy="525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5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Google Shape;152;p5"/>
          <p:cNvCxnSpPr/>
          <p:nvPr/>
        </p:nvCxnSpPr>
        <p:spPr>
          <a:xfrm rot="10800000" flipH="1">
            <a:off x="0" y="808874"/>
            <a:ext cx="12192000" cy="89200"/>
          </a:xfrm>
          <a:prstGeom prst="straightConnector1">
            <a:avLst/>
          </a:prstGeom>
          <a:noFill/>
          <a:ln w="9525" cap="flat" cmpd="sng">
            <a:solidFill>
              <a:srgbClr val="8B4D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3" name="Google Shape;153;p5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75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7</a:t>
            </a:fld>
            <a:endParaRPr sz="1587"/>
          </a:p>
        </p:txBody>
      </p:sp>
      <p:sp>
        <p:nvSpPr>
          <p:cNvPr id="155" name="Google Shape;155;p5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КазНМУ им. С.Д.АСФЕНДИЯРОВА</a:t>
            </a:r>
            <a:endParaRPr sz="1050">
              <a:solidFill>
                <a:srgbClr val="8B4D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144" y="216655"/>
            <a:ext cx="501100" cy="6004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5"/>
          <p:cNvCxnSpPr/>
          <p:nvPr/>
        </p:nvCxnSpPr>
        <p:spPr>
          <a:xfrm>
            <a:off x="11356186" y="6377940"/>
            <a:ext cx="0" cy="184666"/>
          </a:xfrm>
          <a:prstGeom prst="straightConnector1">
            <a:avLst/>
          </a:prstGeom>
          <a:noFill/>
          <a:ln w="19050" cap="flat" cmpd="sng">
            <a:solidFill>
              <a:srgbClr val="8B4D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5"/>
          <p:cNvSpPr/>
          <p:nvPr/>
        </p:nvSpPr>
        <p:spPr>
          <a:xfrm>
            <a:off x="1077686" y="101974"/>
            <a:ext cx="10148207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</a:rPr>
              <a:t>Проктор обязан в </a:t>
            </a:r>
            <a:r>
              <a:rPr lang="ru-RU" sz="2400" b="1" dirty="0" smtClean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</a:rPr>
              <a:t>письменным экзамене</a:t>
            </a:r>
            <a:endParaRPr lang="x-none" sz="2400" b="1">
              <a:solidFill>
                <a:srgbClr val="8B4D80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9312" y="853008"/>
            <a:ext cx="117333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Прокторы согласно списку группы, курсов и ОП полученные от деканата;</a:t>
            </a:r>
            <a:endParaRPr lang="kk-KZ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утвержденному графику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завершения экзамена на следующий день</a:t>
            </a:r>
            <a:endParaRPr lang="kk-K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проктор открывает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систему,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 фильтр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(Ф.И.О., дата экзамена, время экзамена, название экзамена) находит обучающихся, который должный проверят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kk-KZ" sz="2200" dirty="0">
              <a:solidFill>
                <a:srgbClr val="FF0000"/>
              </a:solidFill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Зафиксированных нарушений;</a:t>
            </a:r>
          </a:p>
          <a:p>
            <a:pPr lvl="1" algn="just"/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обнаружите нарушение</a:t>
            </a:r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kk-K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Оформить итоги работы по проверке соответствующего 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экзамена, если обнаружите нарушение состовляете  акт (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СОП) определенного формата, не позднее чем 24 часа после просмотра записи 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деканат (который относится студент) и Офис регистратуру через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salemoffice.kaznmu.edu.kz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отправляете Акт и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PDF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краткий отчет (в 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системе прокторинга скачаете краткий отчет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формате)</a:t>
            </a:r>
            <a:endParaRPr lang="kk-KZ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endParaRPr lang="x-none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Google Shape;152;p5"/>
          <p:cNvCxnSpPr/>
          <p:nvPr/>
        </p:nvCxnSpPr>
        <p:spPr>
          <a:xfrm rot="10800000" flipH="1">
            <a:off x="0" y="808874"/>
            <a:ext cx="12192000" cy="89200"/>
          </a:xfrm>
          <a:prstGeom prst="straightConnector1">
            <a:avLst/>
          </a:prstGeom>
          <a:noFill/>
          <a:ln w="9525" cap="flat" cmpd="sng">
            <a:solidFill>
              <a:srgbClr val="8B4D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3" name="Google Shape;153;p5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75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8</a:t>
            </a:fld>
            <a:endParaRPr sz="1587"/>
          </a:p>
        </p:txBody>
      </p:sp>
      <p:sp>
        <p:nvSpPr>
          <p:cNvPr id="155" name="Google Shape;155;p5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КазНМУ им. С.Д.АСФЕНДИЯРОВА</a:t>
            </a:r>
            <a:endParaRPr sz="1050">
              <a:solidFill>
                <a:srgbClr val="8B4D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144" y="216655"/>
            <a:ext cx="501100" cy="6004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5"/>
          <p:cNvCxnSpPr/>
          <p:nvPr/>
        </p:nvCxnSpPr>
        <p:spPr>
          <a:xfrm>
            <a:off x="11356186" y="6377940"/>
            <a:ext cx="0" cy="184666"/>
          </a:xfrm>
          <a:prstGeom prst="straightConnector1">
            <a:avLst/>
          </a:prstGeom>
          <a:noFill/>
          <a:ln w="19050" cap="flat" cmpd="sng">
            <a:solidFill>
              <a:srgbClr val="8B4D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5"/>
          <p:cNvSpPr/>
          <p:nvPr/>
        </p:nvSpPr>
        <p:spPr>
          <a:xfrm>
            <a:off x="1077686" y="101974"/>
            <a:ext cx="10148207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kk-KZ" sz="2400" b="1" dirty="0" smtClean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</a:rPr>
              <a:t>Для </a:t>
            </a:r>
            <a:r>
              <a:rPr lang="kk-KZ" sz="2400" b="1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</a:rPr>
              <a:t>корректной работы проктора обучающихся должен обеспечить выполнение следующих условий:</a:t>
            </a:r>
          </a:p>
          <a:p>
            <a:pPr algn="ctr"/>
            <a:endParaRPr lang="x-none" sz="2400" b="1">
              <a:solidFill>
                <a:srgbClr val="8B4D80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95326" y="906784"/>
            <a:ext cx="542289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x-none" sz="2400" dirty="0"/>
          </a:p>
          <a:p>
            <a:pPr marL="342900" lvl="0" indent="-342900" algn="just" fontAlgn="base">
              <a:buFont typeface="Wingdings" panose="05000000000000000000" pitchFamily="2" charset="2"/>
              <a:buChar char="ü"/>
            </a:pPr>
            <a:r>
              <a:rPr lang="kk-KZ" sz="1800" dirty="0"/>
              <a:t>прохождение экзамена должно осуществляться в браузере, окно которого должно быть развернуто на весь экран, нельзя переключаться на другие приложения (включая другие браузеры) или сворачивать браузер, нельзя открывать сторонние вкладки (страницы);</a:t>
            </a:r>
            <a:endParaRPr lang="x-none" sz="1800" dirty="0"/>
          </a:p>
          <a:p>
            <a:pPr marL="342900" lvl="0" indent="-342900" algn="just" fontAlgn="base">
              <a:buFont typeface="Wingdings" panose="05000000000000000000" pitchFamily="2" charset="2"/>
              <a:buChar char="ü"/>
            </a:pPr>
            <a:r>
              <a:rPr lang="kk-KZ" sz="1800" dirty="0"/>
              <a:t>во время экзамена обязательным условием для обучающегося является наличие вебкамеры и микрофона. </a:t>
            </a:r>
            <a:endParaRPr lang="kk-KZ" sz="1800" dirty="0" smtClean="0"/>
          </a:p>
          <a:p>
            <a:pPr marL="342900" lvl="0" indent="-342900" algn="just" fontAlgn="base">
              <a:buFont typeface="Wingdings" panose="05000000000000000000" pitchFamily="2" charset="2"/>
              <a:buChar char="ü"/>
            </a:pPr>
            <a:r>
              <a:rPr lang="kk-KZ" sz="1800" dirty="0" smtClean="0"/>
              <a:t>не </a:t>
            </a:r>
            <a:r>
              <a:rPr lang="kk-KZ" sz="1800" dirty="0"/>
              <a:t>допускается частичный или полный уход из </a:t>
            </a:r>
            <a:r>
              <a:rPr lang="kk-KZ" sz="1800" dirty="0" smtClean="0"/>
              <a:t>поля </a:t>
            </a:r>
            <a:r>
              <a:rPr lang="kk-KZ" sz="1800" dirty="0"/>
              <a:t>видимости камеры</a:t>
            </a:r>
            <a:r>
              <a:rPr lang="kk-KZ" sz="1800" dirty="0" smtClean="0"/>
              <a:t>;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kk-KZ" sz="1800" dirty="0"/>
              <a:t>на компьютере должны быть отключены все программы, использующие веб-камеру, кроме браузера</a:t>
            </a:r>
            <a:r>
              <a:rPr lang="kk-KZ" sz="1800" dirty="0" smtClean="0"/>
              <a:t>;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ü"/>
            </a:pPr>
            <a:r>
              <a:rPr lang="kk-KZ" sz="1800" dirty="0"/>
              <a:t>запрещается пользоваться звуковыми, визуальными или какими либо еще подсказками;</a:t>
            </a:r>
            <a:endParaRPr lang="x-none" sz="1800"/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endParaRPr lang="kk-KZ" sz="1800" dirty="0"/>
          </a:p>
          <a:p>
            <a:pPr marL="342900" lvl="0" indent="-342900" algn="just" fontAlgn="base">
              <a:buFont typeface="Wingdings" panose="05000000000000000000" pitchFamily="2" charset="2"/>
              <a:buChar char="ü"/>
            </a:pPr>
            <a:endParaRPr lang="kk-KZ" sz="2400" dirty="0" smtClean="0"/>
          </a:p>
          <a:p>
            <a:pPr marL="342900" lvl="0" indent="-342900" algn="just" fontAlgn="base">
              <a:buFont typeface="Wingdings" panose="05000000000000000000" pitchFamily="2" charset="2"/>
              <a:buChar char="ü"/>
            </a:pPr>
            <a:endParaRPr lang="x-none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4" y="1295400"/>
            <a:ext cx="6137656" cy="472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378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/>
          <p:nvPr/>
        </p:nvSpPr>
        <p:spPr>
          <a:xfrm>
            <a:off x="0" y="2561032"/>
            <a:ext cx="12192000" cy="50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8467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Благодарю за внимание!</a:t>
            </a:r>
            <a:endParaRPr sz="3200">
              <a:solidFill>
                <a:srgbClr val="8B4D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4223020" y="4869070"/>
            <a:ext cx="301153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r>
              <a:rPr lang="ru-RU" sz="1600">
                <a:solidFill>
                  <a:srgbClr val="8B4D80"/>
                </a:solidFill>
                <a:latin typeface="Calibri"/>
                <a:ea typeface="Calibri"/>
                <a:cs typeface="Calibri"/>
                <a:sym typeface="Calibri"/>
              </a:rPr>
              <a:t>г. Алматы, ул. Толе би, 94</a:t>
            </a:r>
            <a:br>
              <a:rPr lang="ru-RU" sz="1600">
                <a:solidFill>
                  <a:srgbClr val="8B4D8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8B4D80"/>
                </a:solidFill>
                <a:latin typeface="Calibri"/>
                <a:ea typeface="Calibri"/>
                <a:cs typeface="Calibri"/>
                <a:sym typeface="Calibri"/>
              </a:rPr>
              <a:t>+7 727 338 70 90</a:t>
            </a:r>
            <a:br>
              <a:rPr lang="ru-RU" sz="1600">
                <a:solidFill>
                  <a:srgbClr val="8B4D8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8B4D80"/>
                </a:solidFill>
                <a:latin typeface="Calibri"/>
                <a:ea typeface="Calibri"/>
                <a:cs typeface="Calibri"/>
                <a:sym typeface="Calibri"/>
              </a:rPr>
              <a:t>www.kaznmu.kz</a:t>
            </a:r>
            <a:br>
              <a:rPr lang="ru-RU" sz="1600">
                <a:solidFill>
                  <a:srgbClr val="8B4D8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8B4D80"/>
                </a:solidFill>
                <a:latin typeface="Calibri"/>
                <a:ea typeface="Calibri"/>
                <a:cs typeface="Calibri"/>
                <a:sym typeface="Calibri"/>
              </a:rPr>
              <a:t>kaznmu@kaznmu.kz</a:t>
            </a:r>
            <a:endParaRPr sz="1600">
              <a:solidFill>
                <a:srgbClr val="8B4D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2426" y="5360989"/>
            <a:ext cx="257775" cy="2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1261" y="6082472"/>
            <a:ext cx="257775" cy="2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1261" y="5729368"/>
            <a:ext cx="257775" cy="2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11843" y="5360989"/>
            <a:ext cx="257775" cy="2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41261" y="5360989"/>
            <a:ext cx="257775" cy="2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40430" y="4999091"/>
            <a:ext cx="258606" cy="258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0803" y="4991859"/>
            <a:ext cx="1923064" cy="134838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0"/>
          <p:cNvSpPr/>
          <p:nvPr/>
        </p:nvSpPr>
        <p:spPr>
          <a:xfrm>
            <a:off x="3050526" y="487756"/>
            <a:ext cx="883667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КАЗАХСКИЙ НАЦИОНАЛЬНЫЙ МЕДИЦИНСКИЙ УНИВЕРСИТЕТ ИМЕНИ С.Д. АСФЕНДИЯРОВА</a:t>
            </a:r>
            <a:endParaRPr/>
          </a:p>
        </p:txBody>
      </p:sp>
      <p:pic>
        <p:nvPicPr>
          <p:cNvPr id="238" name="Google Shape;238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57021" y="359276"/>
            <a:ext cx="568853" cy="68164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0"/>
          <p:cNvSpPr/>
          <p:nvPr/>
        </p:nvSpPr>
        <p:spPr>
          <a:xfrm>
            <a:off x="7711594" y="4866669"/>
            <a:ext cx="325289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r>
              <a:rPr lang="ru-RU" sz="1600">
                <a:solidFill>
                  <a:srgbClr val="8B4D80"/>
                </a:solidFill>
                <a:latin typeface="Calibri"/>
                <a:ea typeface="Calibri"/>
                <a:cs typeface="Calibri"/>
                <a:sym typeface="Calibri"/>
              </a:rPr>
              <a:t>@kaznmu</a:t>
            </a:r>
            <a:br>
              <a:rPr lang="ru-RU" sz="1600">
                <a:solidFill>
                  <a:srgbClr val="8B4D8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8B4D80"/>
                </a:solidFill>
                <a:latin typeface="Calibri"/>
                <a:ea typeface="Calibri"/>
                <a:cs typeface="Calibri"/>
                <a:sym typeface="Calibri"/>
              </a:rPr>
              <a:t>https://www.facebook.com/KazNMU</a:t>
            </a:r>
            <a:endParaRPr sz="1600">
              <a:solidFill>
                <a:srgbClr val="8B4D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8B4D80"/>
                </a:solidFill>
                <a:latin typeface="Calibri"/>
                <a:ea typeface="Calibri"/>
                <a:cs typeface="Calibri"/>
                <a:sym typeface="Calibri"/>
              </a:rPr>
              <a:t>https://www.youtube.com/kaznmu</a:t>
            </a:r>
            <a:endParaRPr sz="1600">
              <a:solidFill>
                <a:srgbClr val="8B4D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44188" y="5366708"/>
            <a:ext cx="257775" cy="2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44188" y="5729367"/>
            <a:ext cx="257775" cy="2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38578" y="4991859"/>
            <a:ext cx="265838" cy="265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540</Words>
  <Application>Microsoft Office PowerPoint</Application>
  <PresentationFormat>Произвольный</PresentationFormat>
  <Paragraphs>93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Арсений Копачевский</dc:creator>
  <cp:lastModifiedBy>User</cp:lastModifiedBy>
  <cp:revision>249</cp:revision>
  <cp:lastPrinted>2024-05-02T11:54:58Z</cp:lastPrinted>
  <dcterms:created xsi:type="dcterms:W3CDTF">2023-04-06T04:06:43Z</dcterms:created>
  <dcterms:modified xsi:type="dcterms:W3CDTF">2024-12-09T13:19:52Z</dcterms:modified>
</cp:coreProperties>
</file>