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 autoCompressPictures="0">
  <p:sldMasterIdLst>
    <p:sldMasterId id="2147483648" r:id="rId1"/>
  </p:sldMasterIdLst>
  <p:notesMasterIdLst>
    <p:notesMasterId r:id="rId11"/>
  </p:notesMasterIdLst>
  <p:sldIdLst>
    <p:sldId id="256" r:id="rId2"/>
    <p:sldId id="257" r:id="rId3"/>
    <p:sldId id="258" r:id="rId4"/>
    <p:sldId id="259" r:id="rId5"/>
    <p:sldId id="280" r:id="rId6"/>
    <p:sldId id="281" r:id="rId7"/>
    <p:sldId id="260" r:id="rId8"/>
    <p:sldId id="268" r:id="rId9"/>
    <p:sldId id="265" r:id="rId10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000000"/>
          </p15:clr>
        </p15:guide>
        <p15:guide id="2" pos="3840">
          <p15:clr>
            <a:srgbClr val="000000"/>
          </p15:clr>
        </p15:guide>
      </p15:sldGuideLst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22" roundtripDataSignature="AMtx7mg4BrExJDV40fhoqxWGCxLDXE7/W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8A7F1433-55E5-4EC2-AC2D-442A15A5A951}">
  <a:tblStyle styleId="{8A7F1433-55E5-4EC2-AC2D-442A15A5A951}" styleName="Table_0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9EFF7"/>
          </a:solidFill>
        </a:fill>
      </a:tcStyle>
    </a:wholeTbl>
    <a:band1H>
      <a:tcTxStyle/>
      <a:tcStyle>
        <a:tcBdr/>
        <a:fill>
          <a:solidFill>
            <a:srgbClr val="D0DEEF"/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rgbClr val="D0DEEF"/>
          </a:solidFill>
        </a:fill>
      </a:tcStyle>
    </a:band1V>
    <a:band2V>
      <a:tcTxStyle/>
      <a:tcStyle>
        <a:tcBdr/>
      </a:tcStyle>
    </a:band2V>
    <a:la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1"/>
          </a:solidFill>
        </a:fill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1"/>
          </a:solidFill>
        </a:fill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118" d="100"/>
          <a:sy n="118" d="100"/>
        </p:scale>
        <p:origin x="-276" y="-2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22" Type="http://customschemas.google.com/relationships/presentationmetadata" Target="meta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998183408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93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60704710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295400" y="584200"/>
            <a:ext cx="5181600" cy="29162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7" name="Google Shape;107;p2:notes"/>
          <p:cNvSpPr txBox="1">
            <a:spLocks noGrp="1"/>
          </p:cNvSpPr>
          <p:nvPr>
            <p:ph type="body" idx="1"/>
          </p:nvPr>
        </p:nvSpPr>
        <p:spPr>
          <a:xfrm>
            <a:off x="777875" y="3695700"/>
            <a:ext cx="6216650" cy="35004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</p:txBody>
      </p:sp>
      <p:sp>
        <p:nvSpPr>
          <p:cNvPr id="108" name="Google Shape;108;p2:notes"/>
          <p:cNvSpPr txBox="1">
            <a:spLocks noGrp="1"/>
          </p:cNvSpPr>
          <p:nvPr>
            <p:ph type="sldNum" idx="12"/>
          </p:nvPr>
        </p:nvSpPr>
        <p:spPr>
          <a:xfrm>
            <a:off x="4402138" y="7388225"/>
            <a:ext cx="3368675" cy="388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fld id="{00000000-1234-1234-1234-123412341234}" type="slidenum">
              <a:rPr lang="ru-RU"/>
              <a:t>2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42551260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295400" y="584200"/>
            <a:ext cx="5181600" cy="29162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1" name="Google Shape;121;p3:notes"/>
          <p:cNvSpPr txBox="1">
            <a:spLocks noGrp="1"/>
          </p:cNvSpPr>
          <p:nvPr>
            <p:ph type="body" idx="1"/>
          </p:nvPr>
        </p:nvSpPr>
        <p:spPr>
          <a:xfrm>
            <a:off x="777875" y="3695700"/>
            <a:ext cx="6216650" cy="35004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 dirty="0"/>
          </a:p>
        </p:txBody>
      </p:sp>
      <p:sp>
        <p:nvSpPr>
          <p:cNvPr id="122" name="Google Shape;122;p3:notes"/>
          <p:cNvSpPr txBox="1">
            <a:spLocks noGrp="1"/>
          </p:cNvSpPr>
          <p:nvPr>
            <p:ph type="sldNum" idx="12"/>
          </p:nvPr>
        </p:nvSpPr>
        <p:spPr>
          <a:xfrm>
            <a:off x="4402138" y="7388225"/>
            <a:ext cx="3368675" cy="388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fld id="{00000000-1234-1234-1234-123412341234}" type="slidenum">
              <a:rPr lang="ru-RU"/>
              <a:t>3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06919426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295400" y="584200"/>
            <a:ext cx="5181600" cy="29162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5" name="Google Shape;135;p4:notes"/>
          <p:cNvSpPr txBox="1">
            <a:spLocks noGrp="1"/>
          </p:cNvSpPr>
          <p:nvPr>
            <p:ph type="body" idx="1"/>
          </p:nvPr>
        </p:nvSpPr>
        <p:spPr>
          <a:xfrm>
            <a:off x="777875" y="3695700"/>
            <a:ext cx="6216650" cy="35004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</p:txBody>
      </p:sp>
      <p:sp>
        <p:nvSpPr>
          <p:cNvPr id="136" name="Google Shape;136;p4:notes"/>
          <p:cNvSpPr txBox="1">
            <a:spLocks noGrp="1"/>
          </p:cNvSpPr>
          <p:nvPr>
            <p:ph type="sldNum" idx="12"/>
          </p:nvPr>
        </p:nvSpPr>
        <p:spPr>
          <a:xfrm>
            <a:off x="4402138" y="7388225"/>
            <a:ext cx="3368675" cy="388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fld id="{00000000-1234-1234-1234-123412341234}" type="slidenum">
              <a:rPr lang="ru-RU"/>
              <a:t>4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07037499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295400" y="584200"/>
            <a:ext cx="5181600" cy="29162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5" name="Google Shape;135;p4:notes"/>
          <p:cNvSpPr txBox="1">
            <a:spLocks noGrp="1"/>
          </p:cNvSpPr>
          <p:nvPr>
            <p:ph type="body" idx="1"/>
          </p:nvPr>
        </p:nvSpPr>
        <p:spPr>
          <a:xfrm>
            <a:off x="777875" y="3695700"/>
            <a:ext cx="6216650" cy="35004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</p:txBody>
      </p:sp>
      <p:sp>
        <p:nvSpPr>
          <p:cNvPr id="136" name="Google Shape;136;p4:notes"/>
          <p:cNvSpPr txBox="1">
            <a:spLocks noGrp="1"/>
          </p:cNvSpPr>
          <p:nvPr>
            <p:ph type="sldNum" idx="12"/>
          </p:nvPr>
        </p:nvSpPr>
        <p:spPr>
          <a:xfrm>
            <a:off x="4402138" y="7388225"/>
            <a:ext cx="3368675" cy="388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fld id="{00000000-1234-1234-1234-123412341234}" type="slidenum">
              <a:rPr lang="ru-RU"/>
              <a:t>5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53186774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295400" y="584200"/>
            <a:ext cx="5181600" cy="29162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5" name="Google Shape;135;p4:notes"/>
          <p:cNvSpPr txBox="1">
            <a:spLocks noGrp="1"/>
          </p:cNvSpPr>
          <p:nvPr>
            <p:ph type="body" idx="1"/>
          </p:nvPr>
        </p:nvSpPr>
        <p:spPr>
          <a:xfrm>
            <a:off x="777875" y="3695700"/>
            <a:ext cx="6216650" cy="35004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</p:txBody>
      </p:sp>
      <p:sp>
        <p:nvSpPr>
          <p:cNvPr id="136" name="Google Shape;136;p4:notes"/>
          <p:cNvSpPr txBox="1">
            <a:spLocks noGrp="1"/>
          </p:cNvSpPr>
          <p:nvPr>
            <p:ph type="sldNum" idx="12"/>
          </p:nvPr>
        </p:nvSpPr>
        <p:spPr>
          <a:xfrm>
            <a:off x="4402138" y="7388225"/>
            <a:ext cx="3368675" cy="388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fld id="{00000000-1234-1234-1234-123412341234}" type="slidenum">
              <a:rPr lang="ru-RU"/>
              <a:t>6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63744504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295400" y="584200"/>
            <a:ext cx="5181600" cy="29162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49" name="Google Shape;149;p5:notes"/>
          <p:cNvSpPr txBox="1">
            <a:spLocks noGrp="1"/>
          </p:cNvSpPr>
          <p:nvPr>
            <p:ph type="body" idx="1"/>
          </p:nvPr>
        </p:nvSpPr>
        <p:spPr>
          <a:xfrm>
            <a:off x="777875" y="3695700"/>
            <a:ext cx="6216650" cy="35004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</p:txBody>
      </p:sp>
      <p:sp>
        <p:nvSpPr>
          <p:cNvPr id="150" name="Google Shape;150;p5:notes"/>
          <p:cNvSpPr txBox="1">
            <a:spLocks noGrp="1"/>
          </p:cNvSpPr>
          <p:nvPr>
            <p:ph type="sldNum" idx="12"/>
          </p:nvPr>
        </p:nvSpPr>
        <p:spPr>
          <a:xfrm>
            <a:off x="4402138" y="7388225"/>
            <a:ext cx="3368675" cy="388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fld id="{00000000-1234-1234-1234-123412341234}" type="slidenum">
              <a:rPr lang="ru-RU"/>
              <a:t>7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87577403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295400" y="584200"/>
            <a:ext cx="5181600" cy="29162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49" name="Google Shape;149;p5:notes"/>
          <p:cNvSpPr txBox="1">
            <a:spLocks noGrp="1"/>
          </p:cNvSpPr>
          <p:nvPr>
            <p:ph type="body" idx="1"/>
          </p:nvPr>
        </p:nvSpPr>
        <p:spPr>
          <a:xfrm>
            <a:off x="777875" y="3695700"/>
            <a:ext cx="6216650" cy="35004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 dirty="0"/>
          </a:p>
        </p:txBody>
      </p:sp>
      <p:sp>
        <p:nvSpPr>
          <p:cNvPr id="150" name="Google Shape;150;p5:notes"/>
          <p:cNvSpPr txBox="1">
            <a:spLocks noGrp="1"/>
          </p:cNvSpPr>
          <p:nvPr>
            <p:ph type="sldNum" idx="12"/>
          </p:nvPr>
        </p:nvSpPr>
        <p:spPr>
          <a:xfrm>
            <a:off x="4402138" y="7388225"/>
            <a:ext cx="3368675" cy="388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fld id="{00000000-1234-1234-1234-123412341234}" type="slidenum">
              <a:rPr lang="ru-RU"/>
              <a:t>8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4282001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p1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6" name="Google Shape;226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7549046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Титульный слайд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2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12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8" name="Google Shape;18;p1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1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1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Рисунок с подписью" type="picTx">
  <p:cSld name="PICTURE_WITH_CAPTION_TEX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21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21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75" name="Google Shape;75;p21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76" name="Google Shape;76;p2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2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2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и вертикальный текст" type="vertTx">
  <p:cSld name="VERTICAL_TEXT"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2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22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2" name="Google Shape;82;p2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2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4" name="Google Shape;84;p2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Вертикальный заголовок и текст" type="vertTitleAndTx">
  <p:cSld name="VERTICAL_TITLE_AND_VERTICAL_TEXT"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23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7" name="Google Shape;87;p23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8" name="Google Shape;88;p2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9" name="Google Shape;89;p2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0" name="Google Shape;90;p2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>
  <p:cSld name="Two Conten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13"/>
          <p:cNvSpPr txBox="1">
            <a:spLocks noGrp="1"/>
          </p:cNvSpPr>
          <p:nvPr>
            <p:ph type="title"/>
          </p:nvPr>
        </p:nvSpPr>
        <p:spPr>
          <a:xfrm>
            <a:off x="805814" y="280862"/>
            <a:ext cx="10590333" cy="2930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EFEFE"/>
              </a:buClr>
              <a:buSzPts val="1400"/>
              <a:buFont typeface="Verdana"/>
              <a:buNone/>
              <a:defRPr sz="2116" b="0" i="0">
                <a:solidFill>
                  <a:srgbClr val="FEFEFE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13"/>
          <p:cNvSpPr txBox="1">
            <a:spLocks noGrp="1"/>
          </p:cNvSpPr>
          <p:nvPr>
            <p:ph type="body" idx="1"/>
          </p:nvPr>
        </p:nvSpPr>
        <p:spPr>
          <a:xfrm>
            <a:off x="832921" y="2232527"/>
            <a:ext cx="4584947" cy="134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457200" lvl="0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EFEFE"/>
              </a:buClr>
              <a:buSzPts val="1400"/>
              <a:buNone/>
              <a:defRPr sz="970" b="0" i="0">
                <a:solidFill>
                  <a:srgbClr val="FEFEFE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marL="2743200" lvl="5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6pPr>
            <a:lvl7pPr marL="3200400" lvl="6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7pPr>
            <a:lvl8pPr marL="3657600" lvl="7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8pPr>
            <a:lvl9pPr marL="4114800" lvl="8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13"/>
          <p:cNvSpPr txBox="1">
            <a:spLocks noGrp="1"/>
          </p:cNvSpPr>
          <p:nvPr>
            <p:ph type="body" idx="2"/>
          </p:nvPr>
        </p:nvSpPr>
        <p:spPr>
          <a:xfrm>
            <a:off x="6398870" y="1695343"/>
            <a:ext cx="4954494" cy="134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457200" lvl="0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EFEFE"/>
              </a:buClr>
              <a:buSzPts val="1400"/>
              <a:buNone/>
              <a:defRPr sz="970" b="0" i="0">
                <a:solidFill>
                  <a:srgbClr val="FEFEFE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marL="2743200" lvl="5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6pPr>
            <a:lvl7pPr marL="3200400" lvl="6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7pPr>
            <a:lvl8pPr marL="3657600" lvl="7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8pPr>
            <a:lvl9pPr marL="4114800" lvl="8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13"/>
          <p:cNvSpPr txBox="1">
            <a:spLocks noGrp="1"/>
          </p:cNvSpPr>
          <p:nvPr>
            <p:ph type="ftr" idx="11"/>
          </p:nvPr>
        </p:nvSpPr>
        <p:spPr>
          <a:xfrm>
            <a:off x="4148667" y="6377940"/>
            <a:ext cx="3904627" cy="184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>
                <a:solidFill>
                  <a:srgbClr val="888888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13"/>
          <p:cNvSpPr txBox="1">
            <a:spLocks noGrp="1"/>
          </p:cNvSpPr>
          <p:nvPr>
            <p:ph type="dt" idx="10"/>
          </p:nvPr>
        </p:nvSpPr>
        <p:spPr>
          <a:xfrm>
            <a:off x="610098" y="6377940"/>
            <a:ext cx="2806450" cy="184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>
                <a:solidFill>
                  <a:srgbClr val="888888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13"/>
          <p:cNvSpPr txBox="1">
            <a:spLocks noGrp="1"/>
          </p:cNvSpPr>
          <p:nvPr>
            <p:ph type="sldNum" idx="12"/>
          </p:nvPr>
        </p:nvSpPr>
        <p:spPr>
          <a:xfrm>
            <a:off x="8785412" y="6377940"/>
            <a:ext cx="2806450" cy="184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0" lvl="0" indent="0" algn="r">
              <a:spcBef>
                <a:spcPts val="0"/>
              </a:spcBef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>
              <a:spcBef>
                <a:spcPts val="0"/>
              </a:spcBef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>
              <a:spcBef>
                <a:spcPts val="0"/>
              </a:spcBef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>
              <a:spcBef>
                <a:spcPts val="0"/>
              </a:spcBef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>
              <a:spcBef>
                <a:spcPts val="0"/>
              </a:spcBef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>
              <a:spcBef>
                <a:spcPts val="0"/>
              </a:spcBef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>
              <a:spcBef>
                <a:spcPts val="0"/>
              </a:spcBef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>
              <a:spcBef>
                <a:spcPts val="0"/>
              </a:spcBef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>
              <a:spcBef>
                <a:spcPts val="0"/>
              </a:spcBef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 sz="1587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и объект" type="obj">
  <p:cSld name="OBJEC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1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14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1" name="Google Shape;31;p1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1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1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раздела" type="secHead">
  <p:cSld name="SECTION_HEADER"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15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15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7" name="Google Shape;37;p1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1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1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Два объекта" type="twoObj">
  <p:cSld name="TWO_OBJECTS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1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16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3" name="Google Shape;43;p16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4" name="Google Shape;44;p1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" name="Google Shape;45;p1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" name="Google Shape;46;p1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Сравнение" type="twoTxTwoObj">
  <p:cSld name="TWO_OBJECTS_WITH_TEXT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17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17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50" name="Google Shape;50;p17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1" name="Google Shape;51;p17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52" name="Google Shape;52;p17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3" name="Google Shape;53;p1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1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1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Только заголовок" type="titleOnly">
  <p:cSld name="TITLE_ONLY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1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1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Пустой слайд" type="blank">
  <p:cSld name="BLANK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1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Объект с подписью" type="objTx">
  <p:cSld name="OBJECT_WITH_CAPTION_TEXT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20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20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68" name="Google Shape;68;p20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9" name="Google Shape;69;p2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2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2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1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1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1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1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15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12" Type="http://schemas.openxmlformats.org/officeDocument/2006/relationships/image" Target="../media/image1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9.png"/><Relationship Id="rId11" Type="http://schemas.openxmlformats.org/officeDocument/2006/relationships/image" Target="../media/image13.png"/><Relationship Id="rId5" Type="http://schemas.openxmlformats.org/officeDocument/2006/relationships/image" Target="../media/image8.png"/><Relationship Id="rId10" Type="http://schemas.openxmlformats.org/officeDocument/2006/relationships/image" Target="../media/image2.png"/><Relationship Id="rId4" Type="http://schemas.openxmlformats.org/officeDocument/2006/relationships/image" Target="../media/image7.png"/><Relationship Id="rId9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5" name="Google Shape;95;p1"/>
          <p:cNvPicPr preferRelativeResize="0"/>
          <p:nvPr/>
        </p:nvPicPr>
        <p:blipFill rotWithShape="1">
          <a:blip r:embed="rId3">
            <a:alphaModFix/>
          </a:blip>
          <a:srcRect l="750" r="660"/>
          <a:stretch/>
        </p:blipFill>
        <p:spPr>
          <a:xfrm>
            <a:off x="0" y="236203"/>
            <a:ext cx="12192000" cy="6621797"/>
          </a:xfrm>
          <a:prstGeom prst="rect">
            <a:avLst/>
          </a:prstGeom>
          <a:noFill/>
          <a:ln>
            <a:noFill/>
          </a:ln>
        </p:spPr>
      </p:pic>
      <p:sp>
        <p:nvSpPr>
          <p:cNvPr id="96" name="Google Shape;96;p1"/>
          <p:cNvSpPr/>
          <p:nvPr/>
        </p:nvSpPr>
        <p:spPr>
          <a:xfrm>
            <a:off x="34142" y="160564"/>
            <a:ext cx="12254590" cy="6735536"/>
          </a:xfrm>
          <a:prstGeom prst="rect">
            <a:avLst/>
          </a:prstGeom>
          <a:solidFill>
            <a:schemeClr val="lt1">
              <a:alpha val="83921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7" name="Google Shape;97;p1"/>
          <p:cNvSpPr/>
          <p:nvPr/>
        </p:nvSpPr>
        <p:spPr>
          <a:xfrm>
            <a:off x="1215183" y="355521"/>
            <a:ext cx="10840349" cy="4174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600" b="0" i="0" u="none" strike="noStrike" cap="none">
                <a:solidFill>
                  <a:srgbClr val="8B4D8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КАЗАХСКИЙ НАЦИОНАЛЬНЫЙ МЕДИЦИНСКИЙ УНИВЕРСИТЕТ ИМЕНИ С.Д. АСФЕНДИЯРОВА</a:t>
            </a:r>
            <a:endParaRPr sz="1600" b="0" i="0" u="none" strike="noStrike" cap="none">
              <a:solidFill>
                <a:srgbClr val="8B4D8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cxnSp>
        <p:nvCxnSpPr>
          <p:cNvPr id="98" name="Google Shape;98;p1"/>
          <p:cNvCxnSpPr/>
          <p:nvPr/>
        </p:nvCxnSpPr>
        <p:spPr>
          <a:xfrm>
            <a:off x="3302184" y="4640618"/>
            <a:ext cx="6409113" cy="0"/>
          </a:xfrm>
          <a:prstGeom prst="straightConnector1">
            <a:avLst/>
          </a:prstGeom>
          <a:noFill/>
          <a:ln w="9525" cap="flat" cmpd="sng">
            <a:solidFill>
              <a:srgbClr val="8B4D80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99" name="Google Shape;99;p1"/>
          <p:cNvSpPr/>
          <p:nvPr/>
        </p:nvSpPr>
        <p:spPr>
          <a:xfrm>
            <a:off x="114300" y="6490607"/>
            <a:ext cx="11941232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200" b="0" i="0" u="none" strike="noStrike" cap="none" dirty="0">
                <a:solidFill>
                  <a:srgbClr val="8B4D8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Алматы - </a:t>
            </a:r>
            <a:r>
              <a:rPr lang="ru-RU" sz="1200" b="0" i="0" u="none" strike="noStrike" cap="none" dirty="0" smtClean="0">
                <a:solidFill>
                  <a:srgbClr val="8B4D8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2024</a:t>
            </a:r>
            <a:endParaRPr sz="1200" b="0" i="0" u="none" strike="noStrike" cap="none" dirty="0">
              <a:solidFill>
                <a:srgbClr val="8B4D8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100" name="Google Shape;100;p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90143" y="216655"/>
            <a:ext cx="688573" cy="825102"/>
          </a:xfrm>
          <a:prstGeom prst="rect">
            <a:avLst/>
          </a:prstGeom>
          <a:noFill/>
          <a:ln>
            <a:noFill/>
          </a:ln>
        </p:spPr>
      </p:pic>
      <p:sp>
        <p:nvSpPr>
          <p:cNvPr id="101" name="Google Shape;101;p1"/>
          <p:cNvSpPr/>
          <p:nvPr/>
        </p:nvSpPr>
        <p:spPr>
          <a:xfrm>
            <a:off x="1215183" y="3249386"/>
            <a:ext cx="10329117" cy="13849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ctr">
              <a:lnSpc>
                <a:spcPct val="70000"/>
              </a:lnSpc>
            </a:pPr>
            <a:r>
              <a:rPr lang="ru-RU" sz="2400" b="1" dirty="0">
                <a:solidFill>
                  <a:srgbClr val="8B4D80"/>
                </a:solidFill>
                <a:latin typeface="Times New Roman"/>
                <a:ea typeface="Times New Roman"/>
                <a:cs typeface="Times New Roman"/>
              </a:rPr>
              <a:t>ИНСТРУКЦИЯ</a:t>
            </a:r>
            <a:endParaRPr lang="x-none" sz="2400" b="1" dirty="0">
              <a:solidFill>
                <a:srgbClr val="8B4D80"/>
              </a:solidFill>
              <a:latin typeface="Times New Roman"/>
              <a:ea typeface="Times New Roman"/>
              <a:cs typeface="Times New Roman"/>
            </a:endParaRPr>
          </a:p>
          <a:p>
            <a:pPr algn="ctr">
              <a:lnSpc>
                <a:spcPct val="70000"/>
              </a:lnSpc>
            </a:pPr>
            <a:r>
              <a:rPr lang="ru-RU" sz="2400" b="1" dirty="0">
                <a:solidFill>
                  <a:srgbClr val="8B4D80"/>
                </a:solidFill>
                <a:latin typeface="Times New Roman"/>
                <a:ea typeface="Times New Roman"/>
                <a:cs typeface="Times New Roman"/>
              </a:rPr>
              <a:t>Проктор</a:t>
            </a:r>
            <a:r>
              <a:rPr lang="kk-KZ" sz="2400" b="1" dirty="0">
                <a:solidFill>
                  <a:srgbClr val="8B4D80"/>
                </a:solidFill>
                <a:latin typeface="Times New Roman"/>
                <a:ea typeface="Times New Roman"/>
                <a:cs typeface="Times New Roman"/>
              </a:rPr>
              <a:t>а и условия экзаменации </a:t>
            </a:r>
            <a:endParaRPr lang="x-none" sz="2400" b="1" dirty="0">
              <a:solidFill>
                <a:srgbClr val="8B4D80"/>
              </a:solidFill>
              <a:latin typeface="Times New Roman"/>
              <a:ea typeface="Times New Roman"/>
              <a:cs typeface="Times New Roman"/>
            </a:endParaRPr>
          </a:p>
          <a:p>
            <a:pPr algn="ctr">
              <a:lnSpc>
                <a:spcPct val="70000"/>
              </a:lnSpc>
            </a:pPr>
            <a:r>
              <a:rPr lang="kk-KZ" sz="2400" b="1" dirty="0">
                <a:solidFill>
                  <a:srgbClr val="8B4D8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2400" b="1" dirty="0">
                <a:solidFill>
                  <a:srgbClr val="8B4D80"/>
                </a:solidFill>
                <a:latin typeface="Times New Roman"/>
                <a:ea typeface="Times New Roman"/>
                <a:cs typeface="Times New Roman"/>
              </a:rPr>
              <a:t>в период промежуточной аттестации </a:t>
            </a:r>
            <a:endParaRPr lang="x-none" sz="2400" b="1" dirty="0">
              <a:solidFill>
                <a:srgbClr val="8B4D80"/>
              </a:solidFill>
              <a:latin typeface="Times New Roman"/>
              <a:ea typeface="Times New Roman"/>
              <a:cs typeface="Times New Roman"/>
            </a:endParaRPr>
          </a:p>
          <a:p>
            <a:pPr marL="0" marR="0" lvl="0" indent="0" algn="ctr" rt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ru-RU" sz="2400" b="1" i="0" u="none" strike="noStrike" cap="none" dirty="0" smtClean="0">
              <a:solidFill>
                <a:srgbClr val="8B4D8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ctr" rt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b="1" i="0" u="none" strike="noStrike" cap="none" dirty="0" smtClean="0">
                <a:solidFill>
                  <a:srgbClr val="8B4D8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на 2024-2025 </a:t>
            </a:r>
            <a:r>
              <a:rPr lang="ru-RU" sz="2400" b="1" i="0" u="none" strike="noStrike" cap="none" dirty="0">
                <a:solidFill>
                  <a:srgbClr val="8B4D8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учебный год</a:t>
            </a:r>
            <a:endParaRPr sz="1100" b="1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" name="Google Shape;102;p1"/>
          <p:cNvSpPr/>
          <p:nvPr/>
        </p:nvSpPr>
        <p:spPr>
          <a:xfrm>
            <a:off x="5061968" y="1654331"/>
            <a:ext cx="2173850" cy="1465431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03" name="Google Shape;103;p1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360318" y="1878011"/>
            <a:ext cx="1451965" cy="1018069"/>
          </a:xfrm>
          <a:prstGeom prst="rect">
            <a:avLst/>
          </a:prstGeom>
          <a:noFill/>
          <a:ln>
            <a:noFill/>
          </a:ln>
        </p:spPr>
      </p:pic>
      <p:sp>
        <p:nvSpPr>
          <p:cNvPr id="104" name="Google Shape;104;p1"/>
          <p:cNvSpPr txBox="1"/>
          <p:nvPr/>
        </p:nvSpPr>
        <p:spPr>
          <a:xfrm>
            <a:off x="6916189" y="5788478"/>
            <a:ext cx="4824054" cy="3692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dirty="0" smtClean="0">
                <a:solidFill>
                  <a:srgbClr val="8B4D80"/>
                </a:solidFill>
                <a:latin typeface="Times New Roman"/>
                <a:ea typeface="Calibri"/>
                <a:cs typeface="Times New Roman"/>
                <a:sym typeface="Times New Roman"/>
              </a:rPr>
              <a:t>Руководитель ОР Набиева Г.С.</a:t>
            </a:r>
            <a:endParaRPr sz="1800" b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0" name="Google Shape;110;p2"/>
          <p:cNvCxnSpPr/>
          <p:nvPr/>
        </p:nvCxnSpPr>
        <p:spPr>
          <a:xfrm rot="10800000" flipH="1">
            <a:off x="0" y="808874"/>
            <a:ext cx="12192000" cy="89200"/>
          </a:xfrm>
          <a:prstGeom prst="straightConnector1">
            <a:avLst/>
          </a:prstGeom>
          <a:noFill/>
          <a:ln w="9525" cap="flat" cmpd="sng">
            <a:solidFill>
              <a:srgbClr val="8B4D80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11" name="Google Shape;111;p2"/>
          <p:cNvSpPr txBox="1"/>
          <p:nvPr/>
        </p:nvSpPr>
        <p:spPr>
          <a:xfrm>
            <a:off x="1728099" y="-400283"/>
            <a:ext cx="2482876" cy="2989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3975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5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2" name="Google Shape;112;p2"/>
          <p:cNvSpPr/>
          <p:nvPr/>
        </p:nvSpPr>
        <p:spPr>
          <a:xfrm>
            <a:off x="754039" y="1505515"/>
            <a:ext cx="11105661" cy="51706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457200" marR="0" lvl="0" indent="-457200" algn="just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AutoNum type="arabicPeriod"/>
            </a:pPr>
            <a:r>
              <a:rPr lang="ru-RU" sz="1800" dirty="0" smtClean="0">
                <a:solidFill>
                  <a:schemeClr val="dk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Академическая </a:t>
            </a:r>
            <a:r>
              <a:rPr lang="ru-RU" sz="1800" dirty="0">
                <a:solidFill>
                  <a:schemeClr val="dk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политика НАО «Казахский Национальный медицинский университет им</a:t>
            </a:r>
            <a:r>
              <a:rPr lang="ru-RU" sz="1800" dirty="0" smtClean="0">
                <a:solidFill>
                  <a:schemeClr val="dk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. </a:t>
            </a:r>
            <a:r>
              <a:rPr lang="ru-RU" sz="1800" dirty="0" err="1" smtClean="0">
                <a:solidFill>
                  <a:schemeClr val="dk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С.Д.Асфендиярова</a:t>
            </a:r>
            <a:r>
              <a:rPr lang="ru-RU" sz="1800" dirty="0">
                <a:solidFill>
                  <a:schemeClr val="dk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» на </a:t>
            </a:r>
            <a:r>
              <a:rPr lang="ru-RU" sz="1800" dirty="0" smtClean="0">
                <a:solidFill>
                  <a:schemeClr val="dk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2024-2025 </a:t>
            </a:r>
            <a:r>
              <a:rPr lang="ru-RU" sz="1800" dirty="0">
                <a:solidFill>
                  <a:schemeClr val="dk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учебный год (№24 от 03.11.2023 г.)</a:t>
            </a:r>
            <a:endParaRPr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marR="0" lvl="0" indent="-457200" algn="just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AutoNum type="arabicPeriod"/>
            </a:pPr>
            <a:r>
              <a:rPr lang="ru-RU" sz="1800" dirty="0">
                <a:solidFill>
                  <a:schemeClr val="dk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«Положение о проведении текущего контроля успеваемости, промежуточной и итоговой аттестации обучающихся НАО «Казахский национальный медицинский университет имени      С.Д. Асфендиярова» (Протоколом №12 Решения Правления, от 25.08.2022 г.)</a:t>
            </a:r>
            <a:endParaRPr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lvl="0" indent="-457200" algn="just">
              <a:buClr>
                <a:schemeClr val="dk1"/>
              </a:buClr>
              <a:buSzPts val="1400"/>
              <a:buFont typeface="Times New Roman"/>
              <a:buAutoNum type="arabicPeriod"/>
            </a:pPr>
            <a:r>
              <a:rPr lang="ru-RU" sz="1800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СОП Организация и проведение экзамена в форме тестирования, в том числе в дистанционном режиме</a:t>
            </a:r>
            <a:r>
              <a:rPr lang="ru-RU" sz="1800" dirty="0">
                <a:solidFill>
                  <a:schemeClr val="dk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ru-RU" sz="1800" dirty="0" smtClean="0">
                <a:solidFill>
                  <a:schemeClr val="dk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(Протоколом №200 от 26.04.2021 г.)</a:t>
            </a:r>
            <a:endParaRPr lang="ru-RU" sz="1800" dirty="0" smtClean="0">
              <a:solidFill>
                <a:schemeClr val="tx1"/>
              </a:solidFill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marL="457200" lvl="0" indent="-457200" algn="just">
              <a:buClr>
                <a:schemeClr val="dk1"/>
              </a:buClr>
              <a:buSzPts val="1400"/>
              <a:buFont typeface="Times New Roman"/>
              <a:buAutoNum type="arabicPeriod"/>
            </a:pP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СОП Организация и проведение </a:t>
            </a:r>
            <a:r>
              <a:rPr lang="ru-RU" sz="1800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письменного экзамена, 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в том числе в дистанционном </a:t>
            </a:r>
            <a:r>
              <a:rPr lang="ru-RU" sz="1800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режиме</a:t>
            </a:r>
            <a:r>
              <a:rPr lang="ru-RU" sz="1800" dirty="0">
                <a:solidFill>
                  <a:schemeClr val="dk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(Протоколом №200 от 26.04.2021 г</a:t>
            </a:r>
            <a:r>
              <a:rPr lang="ru-RU" sz="1800" dirty="0" smtClean="0">
                <a:solidFill>
                  <a:schemeClr val="dk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.)</a:t>
            </a:r>
          </a:p>
          <a:p>
            <a:pPr marL="457200" lvl="0" indent="-457200" algn="just">
              <a:buClr>
                <a:schemeClr val="dk1"/>
              </a:buClr>
              <a:buSzPts val="1400"/>
              <a:buFont typeface="Times New Roman"/>
              <a:buAutoNum type="arabicPeriod"/>
            </a:pPr>
            <a:r>
              <a:rPr lang="ru-RU" sz="1800" dirty="0">
                <a:solidFill>
                  <a:schemeClr val="dk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Кодекс Академической честности обучающихся НАО «</a:t>
            </a:r>
            <a:r>
              <a:rPr lang="ru-RU" sz="1800" dirty="0" err="1">
                <a:solidFill>
                  <a:schemeClr val="dk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КазНМУ</a:t>
            </a:r>
            <a:r>
              <a:rPr lang="ru-RU" sz="1800" dirty="0">
                <a:solidFill>
                  <a:schemeClr val="dk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имени </a:t>
            </a:r>
            <a:r>
              <a:rPr lang="ru-RU" sz="1800" dirty="0" err="1">
                <a:solidFill>
                  <a:schemeClr val="dk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С.Д.Асфендиярова</a:t>
            </a:r>
            <a:r>
              <a:rPr lang="ru-RU" sz="1800" dirty="0">
                <a:solidFill>
                  <a:schemeClr val="dk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» </a:t>
            </a:r>
            <a:r>
              <a:rPr lang="ru-RU" sz="1800" dirty="0" smtClean="0">
                <a:solidFill>
                  <a:schemeClr val="dk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(утв. приказом 418 от 01.09.2022г.)</a:t>
            </a:r>
          </a:p>
          <a:p>
            <a:pPr marL="457200" indent="-457200" algn="just">
              <a:buClr>
                <a:schemeClr val="dk1"/>
              </a:buClr>
              <a:buSzPts val="1400"/>
              <a:buFont typeface="Times New Roman"/>
              <a:buAutoNum type="arabicPeriod"/>
            </a:pPr>
            <a:r>
              <a:rPr lang="ru-RU" sz="1800" dirty="0" smtClean="0">
                <a:solidFill>
                  <a:schemeClr val="dk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Кодекс </a:t>
            </a:r>
            <a:r>
              <a:rPr lang="ru-RU" sz="1800" dirty="0" err="1" smtClean="0">
                <a:solidFill>
                  <a:schemeClr val="dk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чесности</a:t>
            </a:r>
            <a:r>
              <a:rPr lang="ru-RU" sz="1800" dirty="0" smtClean="0">
                <a:solidFill>
                  <a:schemeClr val="dk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ППС и </a:t>
            </a:r>
            <a:r>
              <a:rPr lang="ru-RU" sz="1800" dirty="0">
                <a:solidFill>
                  <a:schemeClr val="dk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работников НАО «</a:t>
            </a:r>
            <a:r>
              <a:rPr lang="ru-RU" sz="1800" dirty="0" err="1">
                <a:solidFill>
                  <a:schemeClr val="dk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КазНМУ</a:t>
            </a:r>
            <a:r>
              <a:rPr lang="ru-RU" sz="1800" dirty="0">
                <a:solidFill>
                  <a:schemeClr val="dk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имени </a:t>
            </a:r>
            <a:r>
              <a:rPr lang="ru-RU" sz="1800" dirty="0" err="1">
                <a:solidFill>
                  <a:schemeClr val="dk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С.Д.Асфендиярова</a:t>
            </a:r>
            <a:r>
              <a:rPr lang="ru-RU" sz="1800" dirty="0">
                <a:solidFill>
                  <a:schemeClr val="dk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» (утв. приказом </a:t>
            </a:r>
            <a:r>
              <a:rPr lang="ru-RU" sz="1800" dirty="0" smtClean="0">
                <a:solidFill>
                  <a:schemeClr val="dk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615 </a:t>
            </a:r>
            <a:r>
              <a:rPr lang="ru-RU" sz="1800" dirty="0">
                <a:solidFill>
                  <a:schemeClr val="dk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от </a:t>
            </a:r>
            <a:r>
              <a:rPr lang="ru-RU" sz="1800" dirty="0" smtClean="0">
                <a:solidFill>
                  <a:schemeClr val="dk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24.01.2022г</a:t>
            </a:r>
            <a:r>
              <a:rPr lang="ru-RU" sz="1800" dirty="0">
                <a:solidFill>
                  <a:schemeClr val="dk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.)</a:t>
            </a:r>
          </a:p>
          <a:p>
            <a:pPr marL="457200" lvl="0" indent="-457200" algn="just">
              <a:buClr>
                <a:schemeClr val="dk1"/>
              </a:buClr>
              <a:buSzPts val="1400"/>
              <a:buFont typeface="Times New Roman"/>
              <a:buAutoNum type="arabicPeriod"/>
            </a:pPr>
            <a:endParaRPr lang="ru-RU" sz="1800" dirty="0">
              <a:solidFill>
                <a:srgbClr val="FF0000"/>
              </a:solidFill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marL="457200" marR="0" lvl="0" indent="-457200" algn="just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AutoNum type="arabicPeriod"/>
            </a:pPr>
            <a:endParaRPr lang="ru-RU" sz="1800" dirty="0" smtClean="0">
              <a:solidFill>
                <a:srgbClr val="FF0000"/>
              </a:solidFill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marL="457200" marR="0" lvl="0" indent="-457200" algn="just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AutoNum type="arabicPeriod"/>
            </a:pPr>
            <a:endParaRPr sz="1800" dirty="0">
              <a:solidFill>
                <a:srgbClr val="FF0000"/>
              </a:solidFill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solidFill>
                <a:schemeClr val="dk1"/>
              </a:solidFill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</p:txBody>
      </p:sp>
      <p:sp>
        <p:nvSpPr>
          <p:cNvPr id="113" name="Google Shape;113;p2"/>
          <p:cNvSpPr txBox="1">
            <a:spLocks noGrp="1"/>
          </p:cNvSpPr>
          <p:nvPr>
            <p:ph type="sldNum" idx="12"/>
          </p:nvPr>
        </p:nvSpPr>
        <p:spPr>
          <a:xfrm>
            <a:off x="8785412" y="6377940"/>
            <a:ext cx="2806450" cy="184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</a:pPr>
            <a:fld id="{00000000-1234-1234-1234-123412341234}" type="slidenum">
              <a:rPr lang="ru-RU"/>
              <a:t>2</a:t>
            </a:fld>
            <a:endParaRPr sz="1587"/>
          </a:p>
        </p:txBody>
      </p:sp>
      <p:sp>
        <p:nvSpPr>
          <p:cNvPr id="114" name="Google Shape;114;p2"/>
          <p:cNvSpPr/>
          <p:nvPr/>
        </p:nvSpPr>
        <p:spPr>
          <a:xfrm>
            <a:off x="12118225" y="0"/>
            <a:ext cx="82087" cy="931026"/>
          </a:xfrm>
          <a:prstGeom prst="rect">
            <a:avLst/>
          </a:prstGeom>
          <a:solidFill>
            <a:srgbClr val="DBBE5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" name="Google Shape;115;p2"/>
          <p:cNvSpPr/>
          <p:nvPr/>
        </p:nvSpPr>
        <p:spPr>
          <a:xfrm>
            <a:off x="8467142" y="6286293"/>
            <a:ext cx="2912251" cy="3347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050">
                <a:solidFill>
                  <a:srgbClr val="8B4D8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КазНМУ им. С.Д.АСФЕНДИЯРОВА</a:t>
            </a:r>
            <a:endParaRPr sz="1050">
              <a:solidFill>
                <a:srgbClr val="8B4D8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116" name="Google Shape;116;p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90144" y="216655"/>
            <a:ext cx="501100" cy="600457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17" name="Google Shape;117;p2"/>
          <p:cNvCxnSpPr/>
          <p:nvPr/>
        </p:nvCxnSpPr>
        <p:spPr>
          <a:xfrm>
            <a:off x="11356186" y="6377940"/>
            <a:ext cx="0" cy="184666"/>
          </a:xfrm>
          <a:prstGeom prst="straightConnector1">
            <a:avLst/>
          </a:prstGeom>
          <a:noFill/>
          <a:ln w="19050" cap="flat" cmpd="sng">
            <a:solidFill>
              <a:srgbClr val="8B4D80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18" name="Google Shape;118;p2"/>
          <p:cNvSpPr/>
          <p:nvPr/>
        </p:nvSpPr>
        <p:spPr>
          <a:xfrm>
            <a:off x="3949718" y="280847"/>
            <a:ext cx="5073377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200" b="1">
                <a:solidFill>
                  <a:srgbClr val="8B4D8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Нормативные документы </a:t>
            </a:r>
            <a:endParaRPr sz="32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4" name="Google Shape;124;p3"/>
          <p:cNvCxnSpPr/>
          <p:nvPr/>
        </p:nvCxnSpPr>
        <p:spPr>
          <a:xfrm rot="10800000" flipH="1">
            <a:off x="0" y="808874"/>
            <a:ext cx="12192000" cy="89200"/>
          </a:xfrm>
          <a:prstGeom prst="straightConnector1">
            <a:avLst/>
          </a:prstGeom>
          <a:noFill/>
          <a:ln w="9525" cap="flat" cmpd="sng">
            <a:solidFill>
              <a:srgbClr val="8B4D80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25" name="Google Shape;125;p3"/>
          <p:cNvSpPr txBox="1"/>
          <p:nvPr/>
        </p:nvSpPr>
        <p:spPr>
          <a:xfrm>
            <a:off x="1728099" y="-400283"/>
            <a:ext cx="2482876" cy="2989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3975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5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6" name="Google Shape;126;p3"/>
          <p:cNvSpPr txBox="1">
            <a:spLocks noGrp="1"/>
          </p:cNvSpPr>
          <p:nvPr>
            <p:ph type="sldNum" idx="12"/>
          </p:nvPr>
        </p:nvSpPr>
        <p:spPr>
          <a:xfrm>
            <a:off x="8785412" y="6377940"/>
            <a:ext cx="2806450" cy="184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</a:pPr>
            <a:fld id="{00000000-1234-1234-1234-123412341234}" type="slidenum">
              <a:rPr lang="ru-RU"/>
              <a:t>3</a:t>
            </a:fld>
            <a:endParaRPr sz="1587"/>
          </a:p>
        </p:txBody>
      </p:sp>
      <p:sp>
        <p:nvSpPr>
          <p:cNvPr id="127" name="Google Shape;127;p3"/>
          <p:cNvSpPr/>
          <p:nvPr/>
        </p:nvSpPr>
        <p:spPr>
          <a:xfrm>
            <a:off x="12118225" y="0"/>
            <a:ext cx="82087" cy="931026"/>
          </a:xfrm>
          <a:prstGeom prst="rect">
            <a:avLst/>
          </a:prstGeom>
          <a:solidFill>
            <a:srgbClr val="DBBE5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8" name="Google Shape;128;p3"/>
          <p:cNvSpPr/>
          <p:nvPr/>
        </p:nvSpPr>
        <p:spPr>
          <a:xfrm>
            <a:off x="8467142" y="6286293"/>
            <a:ext cx="2912251" cy="3347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050">
                <a:solidFill>
                  <a:srgbClr val="8B4D8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КазНМУ им. С.Д.АСФЕНДИЯРОВА</a:t>
            </a:r>
            <a:endParaRPr sz="1050">
              <a:solidFill>
                <a:srgbClr val="8B4D8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129" name="Google Shape;129;p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90144" y="216655"/>
            <a:ext cx="501100" cy="600457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30" name="Google Shape;130;p3"/>
          <p:cNvCxnSpPr/>
          <p:nvPr/>
        </p:nvCxnSpPr>
        <p:spPr>
          <a:xfrm>
            <a:off x="11356186" y="6377940"/>
            <a:ext cx="0" cy="184666"/>
          </a:xfrm>
          <a:prstGeom prst="straightConnector1">
            <a:avLst/>
          </a:prstGeom>
          <a:noFill/>
          <a:ln w="19050" cap="flat" cmpd="sng">
            <a:solidFill>
              <a:srgbClr val="8B4D80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2" name="Прямоугольник 1"/>
          <p:cNvSpPr/>
          <p:nvPr/>
        </p:nvSpPr>
        <p:spPr>
          <a:xfrm>
            <a:off x="390144" y="1932563"/>
            <a:ext cx="11348815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9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Настоящая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инструкция разработана с целью регламентирования действий проктора, привлеченного к проведению экзамена в письменно-электронной форме, в форме компьютерного тестирования в период промежуточной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аттестации.</a:t>
            </a:r>
          </a:p>
          <a:p>
            <a:pPr algn="just"/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	Система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прокторинга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 используется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для контроля прохождения </a:t>
            </a:r>
            <a:r>
              <a:rPr lang="kk-KZ" sz="2000" kern="1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писсменой сдачи </a:t>
            </a:r>
            <a:r>
              <a:rPr lang="kk-KZ" sz="2000" kern="1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экзамена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Система осуществляет наблюдение в реальном времени для выявления и фиксации возможных нарушений процедуры проведения экзамена.</a:t>
            </a:r>
          </a:p>
          <a:p>
            <a:pPr algn="just"/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	Проктор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— это специально обученный сотрудник кафедры, который осуществляет  мониторинг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экзамена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 чтобы получить уверенность, что экзамен был сдан честно, надлежащим образом, в соответствии с Кодексом академической честности, без привлечения посторонней помощи. </a:t>
            </a:r>
            <a:endParaRPr lang="x-none" sz="20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	</a:t>
            </a:r>
          </a:p>
          <a:p>
            <a:pPr algn="just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Список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прокторов и график их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работы утвержден приказом проректора №834 от 06.12.2024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г.</a:t>
            </a:r>
            <a:endParaRPr lang="x-none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8" name="Google Shape;138;p4"/>
          <p:cNvCxnSpPr/>
          <p:nvPr/>
        </p:nvCxnSpPr>
        <p:spPr>
          <a:xfrm rot="10800000" flipH="1">
            <a:off x="0" y="808874"/>
            <a:ext cx="12192000" cy="89200"/>
          </a:xfrm>
          <a:prstGeom prst="straightConnector1">
            <a:avLst/>
          </a:prstGeom>
          <a:noFill/>
          <a:ln w="9525" cap="flat" cmpd="sng">
            <a:solidFill>
              <a:srgbClr val="8B4D80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39" name="Google Shape;139;p4"/>
          <p:cNvSpPr txBox="1"/>
          <p:nvPr/>
        </p:nvSpPr>
        <p:spPr>
          <a:xfrm>
            <a:off x="1728099" y="-400283"/>
            <a:ext cx="2482876" cy="2989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3975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5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0" name="Google Shape;140;p4"/>
          <p:cNvSpPr txBox="1">
            <a:spLocks noGrp="1"/>
          </p:cNvSpPr>
          <p:nvPr>
            <p:ph type="sldNum" idx="12"/>
          </p:nvPr>
        </p:nvSpPr>
        <p:spPr>
          <a:xfrm>
            <a:off x="8785412" y="6377940"/>
            <a:ext cx="2806450" cy="184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</a:pPr>
            <a:fld id="{00000000-1234-1234-1234-123412341234}" type="slidenum">
              <a:rPr lang="ru-RU"/>
              <a:t>4</a:t>
            </a:fld>
            <a:endParaRPr sz="1587"/>
          </a:p>
        </p:txBody>
      </p:sp>
      <p:sp>
        <p:nvSpPr>
          <p:cNvPr id="141" name="Google Shape;141;p4"/>
          <p:cNvSpPr/>
          <p:nvPr/>
        </p:nvSpPr>
        <p:spPr>
          <a:xfrm>
            <a:off x="12118225" y="0"/>
            <a:ext cx="82087" cy="931026"/>
          </a:xfrm>
          <a:prstGeom prst="rect">
            <a:avLst/>
          </a:prstGeom>
          <a:solidFill>
            <a:srgbClr val="DBBE5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2" name="Google Shape;142;p4"/>
          <p:cNvSpPr/>
          <p:nvPr/>
        </p:nvSpPr>
        <p:spPr>
          <a:xfrm>
            <a:off x="8467142" y="6286293"/>
            <a:ext cx="2912251" cy="3347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050">
                <a:solidFill>
                  <a:srgbClr val="8B4D8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КазНМУ им. С.Д.АСФЕНДИЯРОВА</a:t>
            </a:r>
            <a:endParaRPr sz="1050">
              <a:solidFill>
                <a:srgbClr val="8B4D8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143" name="Google Shape;143;p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90144" y="216655"/>
            <a:ext cx="501100" cy="600457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44" name="Google Shape;144;p4"/>
          <p:cNvCxnSpPr/>
          <p:nvPr/>
        </p:nvCxnSpPr>
        <p:spPr>
          <a:xfrm>
            <a:off x="11356186" y="6377940"/>
            <a:ext cx="0" cy="184666"/>
          </a:xfrm>
          <a:prstGeom prst="straightConnector1">
            <a:avLst/>
          </a:prstGeom>
          <a:noFill/>
          <a:ln w="19050" cap="flat" cmpd="sng">
            <a:solidFill>
              <a:srgbClr val="8B4D80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45" name="Google Shape;145;p4"/>
          <p:cNvSpPr/>
          <p:nvPr/>
        </p:nvSpPr>
        <p:spPr>
          <a:xfrm>
            <a:off x="1077686" y="101974"/>
            <a:ext cx="10148207" cy="350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ctr">
              <a:lnSpc>
                <a:spcPct val="70000"/>
              </a:lnSpc>
            </a:pPr>
            <a:r>
              <a:rPr lang="ru-RU" sz="2400" b="1" dirty="0">
                <a:solidFill>
                  <a:srgbClr val="8B4D80"/>
                </a:solidFill>
                <a:latin typeface="Times New Roman"/>
                <a:ea typeface="Times New Roman"/>
                <a:cs typeface="Times New Roman"/>
              </a:rPr>
              <a:t>Обязанности </a:t>
            </a:r>
            <a:r>
              <a:rPr lang="ru-RU" sz="2400" b="1" dirty="0" smtClean="0">
                <a:solidFill>
                  <a:srgbClr val="8B4D80"/>
                </a:solidFill>
                <a:latin typeface="Times New Roman"/>
                <a:ea typeface="Times New Roman"/>
                <a:cs typeface="Times New Roman"/>
              </a:rPr>
              <a:t>проктора</a:t>
            </a:r>
            <a:endParaRPr sz="2800" b="1" dirty="0">
              <a:solidFill>
                <a:srgbClr val="DDEAF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82011" y="1110953"/>
            <a:ext cx="11665010" cy="4093428"/>
          </a:xfrm>
          <a:prstGeom prst="rect">
            <a:avLst/>
          </a:prstGeom>
          <a:ln>
            <a:solidFill>
              <a:schemeClr val="accent1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>
            <a:spAutoFit/>
          </a:bodyPr>
          <a:lstStyle/>
          <a:p>
            <a:pPr algn="just"/>
            <a:r>
              <a:rPr lang="ru-RU" sz="2600" b="1" dirty="0" smtClean="0">
                <a:solidFill>
                  <a:srgbClr val="C00000"/>
                </a:solidFill>
              </a:rPr>
              <a:t>Проктор должен:</a:t>
            </a:r>
          </a:p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ru-RU" sz="2600" dirty="0" smtClean="0"/>
              <a:t>до </a:t>
            </a:r>
            <a:r>
              <a:rPr lang="ru-RU" sz="2600" dirty="0"/>
              <a:t>начала ПА ознакомиться с </a:t>
            </a:r>
            <a:r>
              <a:rPr lang="ru-RU" sz="2600" dirty="0" smtClean="0"/>
              <a:t>внутренними НПА; </a:t>
            </a:r>
          </a:p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ru-RU" sz="2600" dirty="0" smtClean="0"/>
              <a:t>инструкцией </a:t>
            </a:r>
            <a:r>
              <a:rPr lang="ru-RU" sz="2600" dirty="0"/>
              <a:t>и руководством пользователя системы </a:t>
            </a:r>
            <a:r>
              <a:rPr lang="ru-RU" sz="2600" dirty="0" err="1" smtClean="0"/>
              <a:t>Прокторинга</a:t>
            </a:r>
            <a:r>
              <a:rPr lang="ru-RU" sz="2600" dirty="0" smtClean="0"/>
              <a:t>; </a:t>
            </a:r>
            <a:endParaRPr lang="x-none" sz="2600" dirty="0"/>
          </a:p>
          <a:p>
            <a:pPr lvl="0" algn="just"/>
            <a:r>
              <a:rPr lang="ru-RU" sz="2600" b="1" dirty="0" smtClean="0"/>
              <a:t> </a:t>
            </a:r>
            <a:r>
              <a:rPr lang="ru-RU" sz="2600" b="1" dirty="0">
                <a:solidFill>
                  <a:srgbClr val="C00000"/>
                </a:solidFill>
              </a:rPr>
              <a:t>Основные задачи Проктора:</a:t>
            </a:r>
            <a:endParaRPr lang="x-none" sz="2600" dirty="0">
              <a:solidFill>
                <a:srgbClr val="C00000"/>
              </a:solidFill>
            </a:endParaRPr>
          </a:p>
          <a:p>
            <a:pPr marL="0" lvl="1" indent="450000" algn="just"/>
            <a:r>
              <a:rPr lang="ru-RU" sz="2600" b="1" dirty="0" smtClean="0"/>
              <a:t> </a:t>
            </a:r>
            <a:r>
              <a:rPr lang="ru-RU" sz="2600" dirty="0" smtClean="0"/>
              <a:t>Соблюдение </a:t>
            </a:r>
            <a:r>
              <a:rPr lang="ru-RU" sz="2600" dirty="0"/>
              <a:t>надлежащего проведения регламента </a:t>
            </a:r>
            <a:r>
              <a:rPr lang="ru-RU" sz="2600" dirty="0" smtClean="0"/>
              <a:t>экзамена.</a:t>
            </a:r>
            <a:endParaRPr lang="x-none" sz="2600" dirty="0"/>
          </a:p>
          <a:p>
            <a:pPr marL="0" lvl="1" indent="450000" algn="just"/>
            <a:r>
              <a:rPr lang="ru-RU" sz="2600" b="1" dirty="0" smtClean="0"/>
              <a:t> </a:t>
            </a:r>
            <a:r>
              <a:rPr lang="ru-RU" sz="2600" dirty="0"/>
              <a:t>По утвержденному графику работы проктор обязан </a:t>
            </a:r>
            <a:r>
              <a:rPr lang="ru-RU" sz="2600" dirty="0" smtClean="0"/>
              <a:t>во </a:t>
            </a:r>
            <a:r>
              <a:rPr lang="ru-RU" sz="2600" dirty="0"/>
              <a:t>время экзамена </a:t>
            </a:r>
            <a:r>
              <a:rPr lang="ru-RU" sz="2600" dirty="0" smtClean="0"/>
              <a:t>осуществить мониторинг письменно-электронного экзамена </a:t>
            </a:r>
            <a:r>
              <a:rPr lang="ru-RU" sz="2600" dirty="0"/>
              <a:t>и экзамена в формате компьютерного </a:t>
            </a:r>
            <a:r>
              <a:rPr lang="ru-RU" sz="2600" dirty="0" smtClean="0"/>
              <a:t>тестирования;</a:t>
            </a:r>
            <a:endParaRPr lang="x-none" sz="2600" dirty="0"/>
          </a:p>
          <a:p>
            <a:pPr marL="0" lvl="1" indent="450000" algn="just"/>
            <a:r>
              <a:rPr lang="ru-RU" sz="2600" b="1" dirty="0" smtClean="0"/>
              <a:t> </a:t>
            </a:r>
            <a:r>
              <a:rPr lang="ru-RU" sz="2600" dirty="0"/>
              <a:t>Подтвердить соблюдение/несоблюдение  Кодекса академической честности обучающихся и условий (п.3 настоящей инструкции</a:t>
            </a:r>
            <a:r>
              <a:rPr lang="ru-RU" sz="2600" dirty="0" smtClean="0"/>
              <a:t>)</a:t>
            </a:r>
            <a:r>
              <a:rPr lang="ru-RU" dirty="0" smtClean="0"/>
              <a:t> </a:t>
            </a:r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8" name="Google Shape;138;p4"/>
          <p:cNvCxnSpPr/>
          <p:nvPr/>
        </p:nvCxnSpPr>
        <p:spPr>
          <a:xfrm rot="10800000" flipH="1">
            <a:off x="0" y="808874"/>
            <a:ext cx="12192000" cy="89200"/>
          </a:xfrm>
          <a:prstGeom prst="straightConnector1">
            <a:avLst/>
          </a:prstGeom>
          <a:noFill/>
          <a:ln w="9525" cap="flat" cmpd="sng">
            <a:solidFill>
              <a:srgbClr val="8B4D80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39" name="Google Shape;139;p4"/>
          <p:cNvSpPr txBox="1"/>
          <p:nvPr/>
        </p:nvSpPr>
        <p:spPr>
          <a:xfrm>
            <a:off x="1728099" y="-400283"/>
            <a:ext cx="2482876" cy="2989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3975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5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0" name="Google Shape;140;p4"/>
          <p:cNvSpPr txBox="1">
            <a:spLocks noGrp="1"/>
          </p:cNvSpPr>
          <p:nvPr>
            <p:ph type="sldNum" idx="12"/>
          </p:nvPr>
        </p:nvSpPr>
        <p:spPr>
          <a:xfrm>
            <a:off x="8785412" y="6377940"/>
            <a:ext cx="2806450" cy="184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</a:pPr>
            <a:fld id="{00000000-1234-1234-1234-123412341234}" type="slidenum">
              <a:rPr lang="ru-RU"/>
              <a:t>5</a:t>
            </a:fld>
            <a:endParaRPr sz="1587"/>
          </a:p>
        </p:txBody>
      </p:sp>
      <p:sp>
        <p:nvSpPr>
          <p:cNvPr id="141" name="Google Shape;141;p4"/>
          <p:cNvSpPr/>
          <p:nvPr/>
        </p:nvSpPr>
        <p:spPr>
          <a:xfrm>
            <a:off x="12118225" y="0"/>
            <a:ext cx="82087" cy="931026"/>
          </a:xfrm>
          <a:prstGeom prst="rect">
            <a:avLst/>
          </a:prstGeom>
          <a:solidFill>
            <a:srgbClr val="DBBE5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2" name="Google Shape;142;p4"/>
          <p:cNvSpPr/>
          <p:nvPr/>
        </p:nvSpPr>
        <p:spPr>
          <a:xfrm>
            <a:off x="8467142" y="6286293"/>
            <a:ext cx="2912251" cy="3347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050">
                <a:solidFill>
                  <a:srgbClr val="8B4D8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КазНМУ им. С.Д.АСФЕНДИЯРОВА</a:t>
            </a:r>
            <a:endParaRPr sz="1050">
              <a:solidFill>
                <a:srgbClr val="8B4D8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143" name="Google Shape;143;p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90144" y="216655"/>
            <a:ext cx="501100" cy="600457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44" name="Google Shape;144;p4"/>
          <p:cNvCxnSpPr/>
          <p:nvPr/>
        </p:nvCxnSpPr>
        <p:spPr>
          <a:xfrm>
            <a:off x="11356186" y="6377940"/>
            <a:ext cx="0" cy="184666"/>
          </a:xfrm>
          <a:prstGeom prst="straightConnector1">
            <a:avLst/>
          </a:prstGeom>
          <a:noFill/>
          <a:ln w="19050" cap="flat" cmpd="sng">
            <a:solidFill>
              <a:srgbClr val="8B4D80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45" name="Google Shape;145;p4"/>
          <p:cNvSpPr/>
          <p:nvPr/>
        </p:nvSpPr>
        <p:spPr>
          <a:xfrm>
            <a:off x="1077686" y="101974"/>
            <a:ext cx="10148207" cy="10402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ctr">
              <a:lnSpc>
                <a:spcPct val="70000"/>
              </a:lnSpc>
            </a:pPr>
            <a:r>
              <a:rPr lang="ru-RU" sz="2400" b="1" dirty="0" smtClean="0">
                <a:solidFill>
                  <a:srgbClr val="8B4D80"/>
                </a:solidFill>
                <a:latin typeface="Times New Roman"/>
                <a:ea typeface="Times New Roman"/>
                <a:cs typeface="Times New Roman"/>
              </a:rPr>
              <a:t>Обязанности проктора </a:t>
            </a:r>
            <a:r>
              <a:rPr lang="ru-RU" sz="2400" b="1" dirty="0">
                <a:solidFill>
                  <a:srgbClr val="8B4D80"/>
                </a:solidFill>
                <a:latin typeface="Times New Roman"/>
                <a:ea typeface="Times New Roman"/>
                <a:cs typeface="Times New Roman"/>
              </a:rPr>
              <a:t>при проведении экзамена в Центре</a:t>
            </a:r>
          </a:p>
          <a:p>
            <a:pPr algn="ctr">
              <a:lnSpc>
                <a:spcPct val="70000"/>
              </a:lnSpc>
            </a:pPr>
            <a:r>
              <a:rPr lang="ru-RU" sz="2400" b="1" dirty="0">
                <a:solidFill>
                  <a:srgbClr val="8B4D80"/>
                </a:solidFill>
                <a:latin typeface="Times New Roman"/>
                <a:ea typeface="Times New Roman"/>
                <a:cs typeface="Times New Roman"/>
              </a:rPr>
              <a:t>тестирования</a:t>
            </a:r>
            <a:endParaRPr lang="ru-RU" sz="2400" b="1" dirty="0">
              <a:solidFill>
                <a:srgbClr val="8B4D80"/>
              </a:solidFill>
              <a:latin typeface="Times New Roman"/>
              <a:ea typeface="Times New Roman"/>
              <a:cs typeface="Times New Roman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800" b="1" dirty="0">
              <a:solidFill>
                <a:srgbClr val="DDEAF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63495" y="898075"/>
            <a:ext cx="11665010" cy="6093976"/>
          </a:xfrm>
          <a:prstGeom prst="rect">
            <a:avLst/>
          </a:prstGeom>
          <a:ln>
            <a:solidFill>
              <a:schemeClr val="accent1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	- При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входе обучающихся проктор осуществляет проверку личности обучающихся по удостоверению личности или ID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card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/ студенческим билетам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- Во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время экзамена проктор обеспечивают ознакомление обучающихся с Правилами поведения на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экзамене;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	- Проследить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чтобы мобильные телефоны, другие электронные записывающие и воспроизводящие устройства (любые гаджеты), ценные вещи (портмоне, кошелек) были помещены в специально отведенные ячейки сумки/портфели/рюкзаки оставлены на специально указанном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месте;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	- Проследить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чтобы на столе были только чистый лист бумаги со штампом тестового центра, ручка или карандаш, непрограммируемый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калькулятор;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	- Строго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следить за тем, чтобы во время экзамена обучающиеся не открывали другие электронные документы, не разговаривали, не вставали с места, не пересаживались без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разрешения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;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	-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Обеспечить соблюдение Правил поведения на экзамене путем наблюдения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800" dirty="0"/>
          </a:p>
          <a:p>
            <a:r>
              <a:rPr lang="ru-RU" sz="1800" dirty="0" smtClean="0"/>
              <a:t>	 </a:t>
            </a:r>
          </a:p>
          <a:p>
            <a:r>
              <a:rPr lang="ru-RU" sz="1800" dirty="0" smtClean="0"/>
              <a:t> </a:t>
            </a:r>
            <a:endParaRPr lang="ru-RU" sz="1800" b="1" dirty="0" smtClean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79884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8" name="Google Shape;138;p4"/>
          <p:cNvCxnSpPr/>
          <p:nvPr/>
        </p:nvCxnSpPr>
        <p:spPr>
          <a:xfrm rot="10800000" flipH="1">
            <a:off x="0" y="808874"/>
            <a:ext cx="12192000" cy="89200"/>
          </a:xfrm>
          <a:prstGeom prst="straightConnector1">
            <a:avLst/>
          </a:prstGeom>
          <a:noFill/>
          <a:ln w="9525" cap="flat" cmpd="sng">
            <a:solidFill>
              <a:srgbClr val="8B4D80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39" name="Google Shape;139;p4"/>
          <p:cNvSpPr txBox="1"/>
          <p:nvPr/>
        </p:nvSpPr>
        <p:spPr>
          <a:xfrm>
            <a:off x="1728099" y="-400283"/>
            <a:ext cx="2482876" cy="2989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3975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5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0" name="Google Shape;140;p4"/>
          <p:cNvSpPr txBox="1">
            <a:spLocks noGrp="1"/>
          </p:cNvSpPr>
          <p:nvPr>
            <p:ph type="sldNum" idx="12"/>
          </p:nvPr>
        </p:nvSpPr>
        <p:spPr>
          <a:xfrm>
            <a:off x="8785412" y="6377940"/>
            <a:ext cx="2806450" cy="184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</a:pPr>
            <a:fld id="{00000000-1234-1234-1234-123412341234}" type="slidenum">
              <a:rPr lang="ru-RU"/>
              <a:t>6</a:t>
            </a:fld>
            <a:endParaRPr sz="1587"/>
          </a:p>
        </p:txBody>
      </p:sp>
      <p:sp>
        <p:nvSpPr>
          <p:cNvPr id="141" name="Google Shape;141;p4"/>
          <p:cNvSpPr/>
          <p:nvPr/>
        </p:nvSpPr>
        <p:spPr>
          <a:xfrm>
            <a:off x="12118225" y="0"/>
            <a:ext cx="82087" cy="931026"/>
          </a:xfrm>
          <a:prstGeom prst="rect">
            <a:avLst/>
          </a:prstGeom>
          <a:solidFill>
            <a:srgbClr val="DBBE5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2" name="Google Shape;142;p4"/>
          <p:cNvSpPr/>
          <p:nvPr/>
        </p:nvSpPr>
        <p:spPr>
          <a:xfrm>
            <a:off x="8467142" y="6286293"/>
            <a:ext cx="2912251" cy="3347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050">
                <a:solidFill>
                  <a:srgbClr val="8B4D8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КазНМУ им. С.Д.АСФЕНДИЯРОВА</a:t>
            </a:r>
            <a:endParaRPr sz="1050">
              <a:solidFill>
                <a:srgbClr val="8B4D8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143" name="Google Shape;143;p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90144" y="216655"/>
            <a:ext cx="501100" cy="600457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44" name="Google Shape;144;p4"/>
          <p:cNvCxnSpPr/>
          <p:nvPr/>
        </p:nvCxnSpPr>
        <p:spPr>
          <a:xfrm>
            <a:off x="11356186" y="6377940"/>
            <a:ext cx="0" cy="184666"/>
          </a:xfrm>
          <a:prstGeom prst="straightConnector1">
            <a:avLst/>
          </a:prstGeom>
          <a:noFill/>
          <a:ln w="19050" cap="flat" cmpd="sng">
            <a:solidFill>
              <a:srgbClr val="8B4D80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45" name="Google Shape;145;p4"/>
          <p:cNvSpPr/>
          <p:nvPr/>
        </p:nvSpPr>
        <p:spPr>
          <a:xfrm>
            <a:off x="1077686" y="101974"/>
            <a:ext cx="10148207" cy="10402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ctr">
              <a:lnSpc>
                <a:spcPct val="70000"/>
              </a:lnSpc>
            </a:pPr>
            <a:r>
              <a:rPr lang="ru-RU" sz="2400" b="1" dirty="0" smtClean="0">
                <a:solidFill>
                  <a:srgbClr val="8B4D80"/>
                </a:solidFill>
                <a:latin typeface="Times New Roman"/>
                <a:ea typeface="Times New Roman"/>
                <a:cs typeface="Times New Roman"/>
              </a:rPr>
              <a:t>Обязанности проктора </a:t>
            </a:r>
            <a:r>
              <a:rPr lang="ru-RU" sz="2400" b="1" dirty="0">
                <a:solidFill>
                  <a:srgbClr val="8B4D80"/>
                </a:solidFill>
                <a:latin typeface="Times New Roman"/>
                <a:ea typeface="Times New Roman"/>
                <a:cs typeface="Times New Roman"/>
              </a:rPr>
              <a:t>при проведении экзамена в Центре</a:t>
            </a:r>
          </a:p>
          <a:p>
            <a:pPr algn="ctr">
              <a:lnSpc>
                <a:spcPct val="70000"/>
              </a:lnSpc>
            </a:pPr>
            <a:r>
              <a:rPr lang="ru-RU" sz="2400" b="1" dirty="0">
                <a:solidFill>
                  <a:srgbClr val="8B4D80"/>
                </a:solidFill>
                <a:latin typeface="Times New Roman"/>
                <a:ea typeface="Times New Roman"/>
                <a:cs typeface="Times New Roman"/>
              </a:rPr>
              <a:t>тестирования</a:t>
            </a:r>
            <a:endParaRPr lang="ru-RU" sz="2400" b="1" dirty="0">
              <a:solidFill>
                <a:srgbClr val="8B4D80"/>
              </a:solidFill>
              <a:latin typeface="Times New Roman"/>
              <a:ea typeface="Times New Roman"/>
              <a:cs typeface="Times New Roman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800" b="1" dirty="0">
              <a:solidFill>
                <a:srgbClr val="DDEAF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5923188" y="893233"/>
            <a:ext cx="5862411" cy="6278642"/>
          </a:xfrm>
          <a:prstGeom prst="rect">
            <a:avLst/>
          </a:prstGeom>
          <a:ln>
            <a:solidFill>
              <a:schemeClr val="accent1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>
            <a:spAutoFit/>
          </a:bodyPr>
          <a:lstStyle/>
          <a:p>
            <a:pPr algn="just"/>
            <a:r>
              <a:rPr lang="kk-KZ" sz="1800" kern="1200" dirty="0" smtClean="0">
                <a:solidFill>
                  <a:prstClr val="black"/>
                </a:solidFill>
              </a:rPr>
              <a:t>	</a:t>
            </a:r>
            <a:r>
              <a:rPr lang="kk-KZ" sz="1800" b="1" kern="1200" dirty="0" smtClean="0">
                <a:solidFill>
                  <a:prstClr val="black"/>
                </a:solidFill>
              </a:rPr>
              <a:t>Проктор </a:t>
            </a:r>
            <a:r>
              <a:rPr lang="kk-KZ" sz="1800" b="1" kern="1200" dirty="0">
                <a:solidFill>
                  <a:prstClr val="black"/>
                </a:solidFill>
              </a:rPr>
              <a:t>составляет Акт</a:t>
            </a:r>
            <a:r>
              <a:rPr lang="kk-KZ" sz="1800" kern="1200" dirty="0">
                <a:solidFill>
                  <a:prstClr val="black"/>
                </a:solidFill>
              </a:rPr>
              <a:t> (Форма 1) при обнаружении нарушения правил поведения студента на экзамене (требования Кодекса академической честности) комиссионно в составе не менее </a:t>
            </a:r>
            <a:r>
              <a:rPr lang="kk-KZ" sz="1800" kern="1200" dirty="0" smtClean="0">
                <a:solidFill>
                  <a:prstClr val="black"/>
                </a:solidFill>
              </a:rPr>
              <a:t>3 </a:t>
            </a:r>
            <a:r>
              <a:rPr lang="kk-KZ" sz="1800" kern="1200" dirty="0">
                <a:solidFill>
                  <a:prstClr val="black"/>
                </a:solidFill>
              </a:rPr>
              <a:t>человек (проктор, сотрудник ТЦ и студента/сотрудника деканата, ознокомление обучающихся). </a:t>
            </a:r>
          </a:p>
          <a:p>
            <a:pPr lvl="1" indent="457200" algn="just">
              <a:buClrTx/>
              <a:defRPr/>
            </a:pPr>
            <a:r>
              <a:rPr lang="ru-RU" sz="1800" b="1" kern="1200" dirty="0">
                <a:solidFill>
                  <a:schemeClr val="tx1"/>
                </a:solidFill>
              </a:rPr>
              <a:t>Составленный АКТ прокторами сдается </a:t>
            </a:r>
            <a:r>
              <a:rPr lang="kk-KZ" sz="1800" kern="1200" dirty="0">
                <a:solidFill>
                  <a:schemeClr val="tx1"/>
                </a:solidFill>
              </a:rPr>
              <a:t>для дальнейшего рассмотрения в соответствующие Комиссии (согласно Кодексу академической честности обучающихся НАО «КазНМУ им.С.Д.Асфендиярова», приказ № 418 от 01.09.2022г.), копия АКТа храниться  в соответствующем деканате для сведения.</a:t>
            </a:r>
            <a:endParaRPr lang="ru-RU" sz="1800" kern="1200" dirty="0">
              <a:solidFill>
                <a:schemeClr val="tx1"/>
              </a:solidFill>
            </a:endParaRPr>
          </a:p>
          <a:p>
            <a:pPr lvl="1" indent="457200" algn="just">
              <a:buClrTx/>
              <a:defRPr/>
            </a:pPr>
            <a:r>
              <a:rPr lang="kk-KZ" sz="1800" b="1" kern="1200" dirty="0" smtClean="0">
                <a:solidFill>
                  <a:prstClr val="black"/>
                </a:solidFill>
              </a:rPr>
              <a:t> </a:t>
            </a:r>
            <a:r>
              <a:rPr lang="kk-KZ" sz="1800" kern="1200" dirty="0">
                <a:solidFill>
                  <a:prstClr val="black"/>
                </a:solidFill>
              </a:rPr>
              <a:t>В случае, если подтверждено наличие нарушения, деканат отправляет акт студенту в личный кабинет и на электронную почту. Студент обязан просмотреть, выразить свое согласие или несогласие. В случае несогласия декан действует в соответствии с Кодексом академической </a:t>
            </a:r>
            <a:r>
              <a:rPr lang="kk-KZ" sz="1800" kern="1200" dirty="0" smtClean="0">
                <a:solidFill>
                  <a:prstClr val="black"/>
                </a:solidFill>
              </a:rPr>
              <a:t>честности.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	  </a:t>
            </a:r>
          </a:p>
          <a:p>
            <a:r>
              <a:rPr lang="ru-RU" sz="1800" dirty="0" smtClean="0"/>
              <a:t> </a:t>
            </a:r>
            <a:endParaRPr lang="ru-RU" sz="1800" b="1" dirty="0" smtClean="0">
              <a:solidFill>
                <a:srgbClr val="C00000"/>
              </a:solidFill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0899" y="1028764"/>
            <a:ext cx="5397275" cy="52575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20500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52" name="Google Shape;152;p5"/>
          <p:cNvCxnSpPr/>
          <p:nvPr/>
        </p:nvCxnSpPr>
        <p:spPr>
          <a:xfrm rot="10800000" flipH="1">
            <a:off x="0" y="808874"/>
            <a:ext cx="12192000" cy="89200"/>
          </a:xfrm>
          <a:prstGeom prst="straightConnector1">
            <a:avLst/>
          </a:prstGeom>
          <a:noFill/>
          <a:ln w="9525" cap="flat" cmpd="sng">
            <a:solidFill>
              <a:srgbClr val="8B4D80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53" name="Google Shape;153;p5"/>
          <p:cNvSpPr txBox="1"/>
          <p:nvPr/>
        </p:nvSpPr>
        <p:spPr>
          <a:xfrm>
            <a:off x="1728099" y="-400283"/>
            <a:ext cx="2482876" cy="2989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3975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5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4" name="Google Shape;154;p5"/>
          <p:cNvSpPr txBox="1">
            <a:spLocks noGrp="1"/>
          </p:cNvSpPr>
          <p:nvPr>
            <p:ph type="sldNum" idx="12"/>
          </p:nvPr>
        </p:nvSpPr>
        <p:spPr>
          <a:xfrm>
            <a:off x="8785412" y="6377940"/>
            <a:ext cx="2806450" cy="184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</a:pPr>
            <a:fld id="{00000000-1234-1234-1234-123412341234}" type="slidenum">
              <a:rPr lang="ru-RU"/>
              <a:t>7</a:t>
            </a:fld>
            <a:endParaRPr sz="1587"/>
          </a:p>
        </p:txBody>
      </p:sp>
      <p:sp>
        <p:nvSpPr>
          <p:cNvPr id="155" name="Google Shape;155;p5"/>
          <p:cNvSpPr/>
          <p:nvPr/>
        </p:nvSpPr>
        <p:spPr>
          <a:xfrm>
            <a:off x="12118225" y="0"/>
            <a:ext cx="82087" cy="931026"/>
          </a:xfrm>
          <a:prstGeom prst="rect">
            <a:avLst/>
          </a:prstGeom>
          <a:solidFill>
            <a:srgbClr val="DBBE5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6" name="Google Shape;156;p5"/>
          <p:cNvSpPr/>
          <p:nvPr/>
        </p:nvSpPr>
        <p:spPr>
          <a:xfrm>
            <a:off x="8467142" y="6286293"/>
            <a:ext cx="2912251" cy="3347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050">
                <a:solidFill>
                  <a:srgbClr val="8B4D8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КазНМУ им. С.Д.АСФЕНДИЯРОВА</a:t>
            </a:r>
            <a:endParaRPr sz="1050">
              <a:solidFill>
                <a:srgbClr val="8B4D8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157" name="Google Shape;157;p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90144" y="216655"/>
            <a:ext cx="501100" cy="600457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58" name="Google Shape;158;p5"/>
          <p:cNvCxnSpPr/>
          <p:nvPr/>
        </p:nvCxnSpPr>
        <p:spPr>
          <a:xfrm>
            <a:off x="11356186" y="6377940"/>
            <a:ext cx="0" cy="184666"/>
          </a:xfrm>
          <a:prstGeom prst="straightConnector1">
            <a:avLst/>
          </a:prstGeom>
          <a:noFill/>
          <a:ln w="19050" cap="flat" cmpd="sng">
            <a:solidFill>
              <a:srgbClr val="8B4D80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59" name="Google Shape;159;p5"/>
          <p:cNvSpPr/>
          <p:nvPr/>
        </p:nvSpPr>
        <p:spPr>
          <a:xfrm>
            <a:off x="1077686" y="101974"/>
            <a:ext cx="10148207" cy="1261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8B4D8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2400" b="1" dirty="0">
                <a:solidFill>
                  <a:srgbClr val="8B4D80"/>
                </a:solidFill>
                <a:latin typeface="Times New Roman"/>
                <a:ea typeface="Times New Roman"/>
                <a:cs typeface="Times New Roman"/>
              </a:rPr>
              <a:t>Проктор обязан в </a:t>
            </a:r>
            <a:r>
              <a:rPr lang="ru-RU" sz="2400" b="1" dirty="0" smtClean="0">
                <a:solidFill>
                  <a:srgbClr val="8B4D80"/>
                </a:solidFill>
                <a:latin typeface="Times New Roman"/>
                <a:ea typeface="Times New Roman"/>
                <a:cs typeface="Times New Roman"/>
              </a:rPr>
              <a:t>письменным экзамене</a:t>
            </a:r>
            <a:endParaRPr lang="x-none" sz="2400" b="1">
              <a:solidFill>
                <a:srgbClr val="8B4D80"/>
              </a:solidFill>
              <a:latin typeface="Times New Roman"/>
              <a:ea typeface="Times New Roman"/>
              <a:cs typeface="Times New Roman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 b="1" dirty="0" smtClean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800" b="1" dirty="0">
              <a:solidFill>
                <a:srgbClr val="DDEAF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29312" y="853008"/>
            <a:ext cx="11733376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1" indent="-342900" algn="just">
              <a:buFont typeface="Arial" pitchFamily="34" charset="0"/>
              <a:buChar char="•"/>
            </a:pPr>
            <a:r>
              <a:rPr lang="kk-KZ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Прокторы согласно списку группы, курсов и ОП полученные от деканата;</a:t>
            </a:r>
            <a:endParaRPr lang="kk-KZ" sz="24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lvl="1" indent="-342900" algn="just">
              <a:buFont typeface="Arial" pitchFamily="34" charset="0"/>
              <a:buChar char="•"/>
            </a:pPr>
            <a:r>
              <a:rPr lang="ru-RU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 утвержденному графику </a:t>
            </a:r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после </a:t>
            </a:r>
            <a:r>
              <a:rPr lang="ru-RU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завершения экзамена на следующий день</a:t>
            </a:r>
            <a:endParaRPr lang="kk-KZ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1" algn="just"/>
            <a:r>
              <a:rPr lang="ru-RU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проктор открывает </a:t>
            </a:r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систему, </a:t>
            </a:r>
            <a:r>
              <a:rPr lang="ru-RU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через фильтр </a:t>
            </a:r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(Ф.И.О., дата экзамена, время экзамена, название экзамена) находит обучающихся, который должный проверят</a:t>
            </a:r>
            <a:r>
              <a:rPr lang="kk-KZ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;</a:t>
            </a:r>
            <a:endParaRPr lang="kk-KZ" sz="2200" dirty="0">
              <a:solidFill>
                <a:srgbClr val="FF0000"/>
              </a:solidFill>
            </a:endParaRPr>
          </a:p>
          <a:p>
            <a:pPr marL="342900" lvl="1" indent="-342900" algn="just">
              <a:buFont typeface="Arial" pitchFamily="34" charset="0"/>
              <a:buChar char="•"/>
            </a:pPr>
            <a:r>
              <a:rPr lang="kk-KZ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Зафиксированных нарушений;</a:t>
            </a:r>
          </a:p>
          <a:p>
            <a:pPr lvl="1" algn="just"/>
            <a:r>
              <a:rPr lang="kk-KZ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Если </a:t>
            </a:r>
            <a:r>
              <a:rPr lang="kk-KZ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обнаружите нарушение</a:t>
            </a:r>
            <a:endParaRPr lang="kk-KZ" sz="24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lvl="1" indent="-342900" algn="just">
              <a:buFont typeface="Arial" pitchFamily="34" charset="0"/>
              <a:buChar char="•"/>
            </a:pPr>
            <a:r>
              <a:rPr lang="kk-KZ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Оформить итоги работы по проверке соответствующего </a:t>
            </a:r>
            <a:r>
              <a:rPr lang="kk-KZ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экзамена, если обнаружите нарушение состовляете  акт (</a:t>
            </a:r>
            <a:r>
              <a:rPr lang="ru-RU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форма </a:t>
            </a:r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kk-KZ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kk-KZ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СОП) определенного формата, не позднее чем 24 часа после просмотра записи </a:t>
            </a:r>
            <a:r>
              <a:rPr lang="kk-KZ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экзамена</a:t>
            </a:r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342900" lvl="1" indent="-342900" algn="just">
              <a:buFont typeface="Arial" pitchFamily="34" charset="0"/>
              <a:buChar char="•"/>
            </a:pPr>
            <a:r>
              <a:rPr lang="kk-KZ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 деканат (который относится студент) и Офис регистратуру через</a:t>
            </a:r>
            <a:r>
              <a:rPr lang="en-US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salemoffice.kaznmu.edu.kz</a:t>
            </a:r>
            <a:r>
              <a:rPr lang="kk-KZ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отправляете Акт и  </a:t>
            </a: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PDF </a:t>
            </a:r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краткий отчет (в </a:t>
            </a:r>
            <a:r>
              <a:rPr lang="kk-KZ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системе прокторинга скачаете краткий отчет </a:t>
            </a: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PDF</a:t>
            </a:r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формате)</a:t>
            </a:r>
            <a:endParaRPr lang="kk-KZ" sz="24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lvl="1" indent="-342900" algn="just">
              <a:buFont typeface="Arial" pitchFamily="34" charset="0"/>
              <a:buChar char="•"/>
            </a:pPr>
            <a:endParaRPr lang="kk-KZ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342900" lvl="1" indent="-342900" algn="just">
              <a:buFont typeface="Arial" pitchFamily="34" charset="0"/>
              <a:buChar char="•"/>
            </a:pPr>
            <a:endParaRPr lang="x-none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52" name="Google Shape;152;p5"/>
          <p:cNvCxnSpPr/>
          <p:nvPr/>
        </p:nvCxnSpPr>
        <p:spPr>
          <a:xfrm rot="10800000" flipH="1">
            <a:off x="0" y="808874"/>
            <a:ext cx="12192000" cy="89200"/>
          </a:xfrm>
          <a:prstGeom prst="straightConnector1">
            <a:avLst/>
          </a:prstGeom>
          <a:noFill/>
          <a:ln w="9525" cap="flat" cmpd="sng">
            <a:solidFill>
              <a:srgbClr val="8B4D80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53" name="Google Shape;153;p5"/>
          <p:cNvSpPr txBox="1"/>
          <p:nvPr/>
        </p:nvSpPr>
        <p:spPr>
          <a:xfrm>
            <a:off x="1728099" y="-400283"/>
            <a:ext cx="2482876" cy="2989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3975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5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4" name="Google Shape;154;p5"/>
          <p:cNvSpPr txBox="1">
            <a:spLocks noGrp="1"/>
          </p:cNvSpPr>
          <p:nvPr>
            <p:ph type="sldNum" idx="12"/>
          </p:nvPr>
        </p:nvSpPr>
        <p:spPr>
          <a:xfrm>
            <a:off x="8785412" y="6377940"/>
            <a:ext cx="2806450" cy="184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</a:pPr>
            <a:fld id="{00000000-1234-1234-1234-123412341234}" type="slidenum">
              <a:rPr lang="ru-RU"/>
              <a:t>8</a:t>
            </a:fld>
            <a:endParaRPr sz="1587"/>
          </a:p>
        </p:txBody>
      </p:sp>
      <p:sp>
        <p:nvSpPr>
          <p:cNvPr id="155" name="Google Shape;155;p5"/>
          <p:cNvSpPr/>
          <p:nvPr/>
        </p:nvSpPr>
        <p:spPr>
          <a:xfrm>
            <a:off x="12118225" y="0"/>
            <a:ext cx="82087" cy="931026"/>
          </a:xfrm>
          <a:prstGeom prst="rect">
            <a:avLst/>
          </a:prstGeom>
          <a:solidFill>
            <a:srgbClr val="DBBE5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6" name="Google Shape;156;p5"/>
          <p:cNvSpPr/>
          <p:nvPr/>
        </p:nvSpPr>
        <p:spPr>
          <a:xfrm>
            <a:off x="8467142" y="6286293"/>
            <a:ext cx="2912251" cy="3347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050">
                <a:solidFill>
                  <a:srgbClr val="8B4D8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КазНМУ им. С.Д.АСФЕНДИЯРОВА</a:t>
            </a:r>
            <a:endParaRPr sz="1050">
              <a:solidFill>
                <a:srgbClr val="8B4D8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157" name="Google Shape;157;p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90144" y="216655"/>
            <a:ext cx="501100" cy="600457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58" name="Google Shape;158;p5"/>
          <p:cNvCxnSpPr/>
          <p:nvPr/>
        </p:nvCxnSpPr>
        <p:spPr>
          <a:xfrm>
            <a:off x="11356186" y="6377940"/>
            <a:ext cx="0" cy="184666"/>
          </a:xfrm>
          <a:prstGeom prst="straightConnector1">
            <a:avLst/>
          </a:prstGeom>
          <a:noFill/>
          <a:ln w="19050" cap="flat" cmpd="sng">
            <a:solidFill>
              <a:srgbClr val="8B4D80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59" name="Google Shape;159;p5"/>
          <p:cNvSpPr/>
          <p:nvPr/>
        </p:nvSpPr>
        <p:spPr>
          <a:xfrm>
            <a:off x="1077686" y="101974"/>
            <a:ext cx="10148207" cy="20005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 algn="ctr"/>
            <a:r>
              <a:rPr lang="kk-KZ" sz="2400" b="1" dirty="0" smtClean="0">
                <a:solidFill>
                  <a:srgbClr val="8B4D80"/>
                </a:solidFill>
                <a:latin typeface="Times New Roman"/>
                <a:ea typeface="Times New Roman"/>
                <a:cs typeface="Times New Roman"/>
              </a:rPr>
              <a:t>Для </a:t>
            </a:r>
            <a:r>
              <a:rPr lang="kk-KZ" sz="2400" b="1" dirty="0">
                <a:solidFill>
                  <a:srgbClr val="8B4D80"/>
                </a:solidFill>
                <a:latin typeface="Times New Roman"/>
                <a:ea typeface="Times New Roman"/>
                <a:cs typeface="Times New Roman"/>
              </a:rPr>
              <a:t>корректной работы проктора обучающихся должен обеспечить выполнение следующих условий:</a:t>
            </a:r>
          </a:p>
          <a:p>
            <a:pPr algn="ctr"/>
            <a:endParaRPr lang="x-none" sz="2400" b="1">
              <a:solidFill>
                <a:srgbClr val="8B4D80"/>
              </a:solidFill>
              <a:latin typeface="Times New Roman"/>
              <a:ea typeface="Times New Roman"/>
              <a:cs typeface="Times New Roman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 b="1" dirty="0" smtClean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800" b="1" dirty="0">
              <a:solidFill>
                <a:srgbClr val="DDEAF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6695326" y="906784"/>
            <a:ext cx="5422899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endParaRPr lang="x-none" sz="2400" dirty="0"/>
          </a:p>
          <a:p>
            <a:pPr marL="342900" lvl="0" indent="-342900" algn="just" fontAlgn="base">
              <a:buFont typeface="Wingdings" panose="05000000000000000000" pitchFamily="2" charset="2"/>
              <a:buChar char="ü"/>
            </a:pPr>
            <a:r>
              <a:rPr lang="kk-KZ" sz="1800" dirty="0"/>
              <a:t>прохождение экзамена должно осуществляться в браузере, окно которого должно быть развернуто на весь экран, нельзя переключаться на другие приложения (включая другие браузеры) или сворачивать браузер, нельзя открывать сторонние вкладки (страницы);</a:t>
            </a:r>
            <a:endParaRPr lang="x-none" sz="1800" dirty="0"/>
          </a:p>
          <a:p>
            <a:pPr marL="342900" lvl="0" indent="-342900" algn="just" fontAlgn="base">
              <a:buFont typeface="Wingdings" panose="05000000000000000000" pitchFamily="2" charset="2"/>
              <a:buChar char="ü"/>
            </a:pPr>
            <a:r>
              <a:rPr lang="kk-KZ" sz="1800" dirty="0"/>
              <a:t>во время экзамена обязательным условием для обучающегося является наличие вебкамеры и микрофона. </a:t>
            </a:r>
            <a:endParaRPr lang="kk-KZ" sz="1800" dirty="0" smtClean="0"/>
          </a:p>
          <a:p>
            <a:pPr marL="342900" lvl="0" indent="-342900" algn="just" fontAlgn="base">
              <a:buFont typeface="Wingdings" panose="05000000000000000000" pitchFamily="2" charset="2"/>
              <a:buChar char="ü"/>
            </a:pPr>
            <a:r>
              <a:rPr lang="kk-KZ" sz="1800" dirty="0" smtClean="0"/>
              <a:t>не </a:t>
            </a:r>
            <a:r>
              <a:rPr lang="kk-KZ" sz="1800" dirty="0"/>
              <a:t>допускается частичный или полный уход из </a:t>
            </a:r>
            <a:r>
              <a:rPr lang="kk-KZ" sz="1800" dirty="0" smtClean="0"/>
              <a:t>поля </a:t>
            </a:r>
            <a:r>
              <a:rPr lang="kk-KZ" sz="1800" dirty="0"/>
              <a:t>видимости камеры</a:t>
            </a:r>
            <a:r>
              <a:rPr lang="kk-KZ" sz="1800" dirty="0" smtClean="0"/>
              <a:t>;</a:t>
            </a:r>
          </a:p>
          <a:p>
            <a:pPr marL="342900" indent="-342900" algn="just" fontAlgn="base">
              <a:buFont typeface="Wingdings" panose="05000000000000000000" pitchFamily="2" charset="2"/>
              <a:buChar char="ü"/>
            </a:pPr>
            <a:r>
              <a:rPr lang="kk-KZ" sz="1800" dirty="0"/>
              <a:t>на компьютере должны быть отключены все программы, использующие веб-камеру, кроме браузера</a:t>
            </a:r>
            <a:r>
              <a:rPr lang="kk-KZ" sz="1800" dirty="0" smtClean="0"/>
              <a:t>;</a:t>
            </a:r>
          </a:p>
          <a:p>
            <a:pPr marL="342900" lvl="0" indent="-342900" algn="just" fontAlgn="base">
              <a:buFont typeface="Wingdings" panose="05000000000000000000" pitchFamily="2" charset="2"/>
              <a:buChar char="ü"/>
            </a:pPr>
            <a:r>
              <a:rPr lang="kk-KZ" sz="1800" dirty="0"/>
              <a:t>запрещается пользоваться звуковыми, визуальными или какими либо еще подсказками;</a:t>
            </a:r>
            <a:endParaRPr lang="x-none" sz="1800"/>
          </a:p>
          <a:p>
            <a:pPr marL="342900" indent="-342900" algn="just" fontAlgn="base">
              <a:buFont typeface="Wingdings" panose="05000000000000000000" pitchFamily="2" charset="2"/>
              <a:buChar char="ü"/>
            </a:pPr>
            <a:endParaRPr lang="kk-KZ" sz="1800" dirty="0"/>
          </a:p>
          <a:p>
            <a:pPr marL="342900" lvl="0" indent="-342900" algn="just" fontAlgn="base">
              <a:buFont typeface="Wingdings" panose="05000000000000000000" pitchFamily="2" charset="2"/>
              <a:buChar char="ü"/>
            </a:pPr>
            <a:endParaRPr lang="kk-KZ" sz="2400" dirty="0" smtClean="0"/>
          </a:p>
          <a:p>
            <a:pPr marL="342900" lvl="0" indent="-342900" algn="just" fontAlgn="base">
              <a:buFont typeface="Wingdings" panose="05000000000000000000" pitchFamily="2" charset="2"/>
              <a:buChar char="ü"/>
            </a:pPr>
            <a:endParaRPr lang="x-none" sz="2400" dirty="0"/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144" y="1295400"/>
            <a:ext cx="6137656" cy="4729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603786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p10"/>
          <p:cNvSpPr txBox="1"/>
          <p:nvPr/>
        </p:nvSpPr>
        <p:spPr>
          <a:xfrm>
            <a:off x="0" y="2561032"/>
            <a:ext cx="12192000" cy="5009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8450" rIns="0" bIns="0" anchor="t" anchorCtr="0">
            <a:spAutoFit/>
          </a:bodyPr>
          <a:lstStyle/>
          <a:p>
            <a:pPr marL="8467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200" b="1">
                <a:solidFill>
                  <a:srgbClr val="8B4D8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Благодарю за внимание!</a:t>
            </a:r>
            <a:endParaRPr sz="3200">
              <a:solidFill>
                <a:srgbClr val="8B4D8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29" name="Google Shape;229;p10"/>
          <p:cNvSpPr/>
          <p:nvPr/>
        </p:nvSpPr>
        <p:spPr>
          <a:xfrm>
            <a:off x="4223020" y="4869070"/>
            <a:ext cx="3011538" cy="15696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​</a:t>
            </a:r>
            <a:r>
              <a:rPr lang="ru-RU" sz="1600">
                <a:solidFill>
                  <a:srgbClr val="8B4D80"/>
                </a:solidFill>
                <a:latin typeface="Calibri"/>
                <a:ea typeface="Calibri"/>
                <a:cs typeface="Calibri"/>
                <a:sym typeface="Calibri"/>
              </a:rPr>
              <a:t>г. Алматы, ул. Толе би, 94</a:t>
            </a:r>
            <a:br>
              <a:rPr lang="ru-RU" sz="1600">
                <a:solidFill>
                  <a:srgbClr val="8B4D80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ru-RU" sz="1600">
                <a:solidFill>
                  <a:srgbClr val="8B4D80"/>
                </a:solidFill>
                <a:latin typeface="Calibri"/>
                <a:ea typeface="Calibri"/>
                <a:cs typeface="Calibri"/>
                <a:sym typeface="Calibri"/>
              </a:rPr>
              <a:t>+7 727 338 70 90</a:t>
            </a:r>
            <a:br>
              <a:rPr lang="ru-RU" sz="1600">
                <a:solidFill>
                  <a:srgbClr val="8B4D80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ru-RU" sz="1600">
                <a:solidFill>
                  <a:srgbClr val="8B4D80"/>
                </a:solidFill>
                <a:latin typeface="Calibri"/>
                <a:ea typeface="Calibri"/>
                <a:cs typeface="Calibri"/>
                <a:sym typeface="Calibri"/>
              </a:rPr>
              <a:t>www.kaznmu.kz</a:t>
            </a:r>
            <a:br>
              <a:rPr lang="ru-RU" sz="1600">
                <a:solidFill>
                  <a:srgbClr val="8B4D80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ru-RU" sz="1600">
                <a:solidFill>
                  <a:srgbClr val="8B4D80"/>
                </a:solidFill>
                <a:latin typeface="Calibri"/>
                <a:ea typeface="Calibri"/>
                <a:cs typeface="Calibri"/>
                <a:sym typeface="Calibri"/>
              </a:rPr>
              <a:t>kaznmu@kaznmu.kz</a:t>
            </a:r>
            <a:endParaRPr sz="1600">
              <a:solidFill>
                <a:srgbClr val="8B4D8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30" name="Google Shape;230;p1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182426" y="5360989"/>
            <a:ext cx="257775" cy="257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31" name="Google Shape;231;p1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841261" y="6082472"/>
            <a:ext cx="257775" cy="257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32" name="Google Shape;232;p10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841261" y="5729368"/>
            <a:ext cx="257775" cy="257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33" name="Google Shape;233;p10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3511843" y="5360989"/>
            <a:ext cx="257775" cy="257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34" name="Google Shape;234;p10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3841261" y="5360989"/>
            <a:ext cx="257775" cy="257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35" name="Google Shape;235;p10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3840430" y="4999091"/>
            <a:ext cx="258606" cy="258606"/>
          </a:xfrm>
          <a:prstGeom prst="rect">
            <a:avLst/>
          </a:prstGeom>
          <a:noFill/>
          <a:ln>
            <a:noFill/>
          </a:ln>
        </p:spPr>
      </p:pic>
      <p:pic>
        <p:nvPicPr>
          <p:cNvPr id="236" name="Google Shape;236;p10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650803" y="4991859"/>
            <a:ext cx="1923064" cy="1348388"/>
          </a:xfrm>
          <a:prstGeom prst="rect">
            <a:avLst/>
          </a:prstGeom>
          <a:noFill/>
          <a:ln>
            <a:noFill/>
          </a:ln>
        </p:spPr>
      </p:pic>
      <p:sp>
        <p:nvSpPr>
          <p:cNvPr id="237" name="Google Shape;237;p10"/>
          <p:cNvSpPr/>
          <p:nvPr/>
        </p:nvSpPr>
        <p:spPr>
          <a:xfrm>
            <a:off x="3050526" y="487756"/>
            <a:ext cx="8836674" cy="4154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400">
                <a:solidFill>
                  <a:srgbClr val="8B4D8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КАЗАХСКИЙ НАЦИОНАЛЬНЫЙ МЕДИЦИНСКИЙ УНИВЕРСИТЕТ ИМЕНИ С.Д. АСФЕНДИЯРОВА</a:t>
            </a:r>
            <a:endParaRPr/>
          </a:p>
        </p:txBody>
      </p:sp>
      <p:pic>
        <p:nvPicPr>
          <p:cNvPr id="238" name="Google Shape;238;p10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2357021" y="359276"/>
            <a:ext cx="568853" cy="681644"/>
          </a:xfrm>
          <a:prstGeom prst="rect">
            <a:avLst/>
          </a:prstGeom>
          <a:noFill/>
          <a:ln>
            <a:noFill/>
          </a:ln>
        </p:spPr>
      </p:pic>
      <p:sp>
        <p:nvSpPr>
          <p:cNvPr id="239" name="Google Shape;239;p10"/>
          <p:cNvSpPr/>
          <p:nvPr/>
        </p:nvSpPr>
        <p:spPr>
          <a:xfrm>
            <a:off x="7711594" y="4866669"/>
            <a:ext cx="3252893" cy="12003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​</a:t>
            </a:r>
            <a:r>
              <a:rPr lang="ru-RU" sz="1600">
                <a:solidFill>
                  <a:srgbClr val="8B4D80"/>
                </a:solidFill>
                <a:latin typeface="Calibri"/>
                <a:ea typeface="Calibri"/>
                <a:cs typeface="Calibri"/>
                <a:sym typeface="Calibri"/>
              </a:rPr>
              <a:t>@kaznmu</a:t>
            </a:r>
            <a:br>
              <a:rPr lang="ru-RU" sz="1600">
                <a:solidFill>
                  <a:srgbClr val="8B4D80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ru-RU" sz="1600">
                <a:solidFill>
                  <a:srgbClr val="8B4D80"/>
                </a:solidFill>
                <a:latin typeface="Calibri"/>
                <a:ea typeface="Calibri"/>
                <a:cs typeface="Calibri"/>
                <a:sym typeface="Calibri"/>
              </a:rPr>
              <a:t>https://www.facebook.com/KazNMU</a:t>
            </a:r>
            <a:endParaRPr sz="1600">
              <a:solidFill>
                <a:srgbClr val="8B4D8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600">
                <a:solidFill>
                  <a:srgbClr val="8B4D80"/>
                </a:solidFill>
                <a:latin typeface="Calibri"/>
                <a:ea typeface="Calibri"/>
                <a:cs typeface="Calibri"/>
                <a:sym typeface="Calibri"/>
              </a:rPr>
              <a:t>https://www.youtube.com/kaznmu</a:t>
            </a:r>
            <a:endParaRPr sz="1600">
              <a:solidFill>
                <a:srgbClr val="8B4D8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40" name="Google Shape;240;p10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7344188" y="5366708"/>
            <a:ext cx="257775" cy="257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41" name="Google Shape;241;p10"/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7344188" y="5729367"/>
            <a:ext cx="257775" cy="257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42" name="Google Shape;242;p10"/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>
            <a:off x="7338578" y="4991859"/>
            <a:ext cx="265838" cy="26583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1230</TotalTime>
  <Words>540</Words>
  <Application>Microsoft Office PowerPoint</Application>
  <PresentationFormat>Произвольный</PresentationFormat>
  <Paragraphs>93</Paragraphs>
  <Slides>9</Slides>
  <Notes>9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Арсений Копачевский</dc:creator>
  <cp:lastModifiedBy>User</cp:lastModifiedBy>
  <cp:revision>249</cp:revision>
  <cp:lastPrinted>2024-05-02T11:54:58Z</cp:lastPrinted>
  <dcterms:created xsi:type="dcterms:W3CDTF">2023-04-06T04:06:43Z</dcterms:created>
  <dcterms:modified xsi:type="dcterms:W3CDTF">2024-12-09T13:19:52Z</dcterms:modified>
</cp:coreProperties>
</file>